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7" name="Google Shape;197;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github.com/omkar-22/IBM--DataScience-Capstone-SpaceX-PPT/blob/main/Data%20Wrangling.ipynb" TargetMode="External"/><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github.com/omkar-22/IBM--DataScience-Capstone-SpaceX-PPT/blob/main/EDA%20with%20Data%20Visualization.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hyperlink" Target="https://github.com/omkar-22/IBM--DataScience-Capstone-SpaceX-PPT/blob/main/EDA%20with%20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https://github.com/omkar-22/IBM--DataScience-Capstone-SpaceX-PP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hyperlink" Target="https://github.com/omkar-22/IBM--DataScience-Capstone-SpaceX-PPT/blob/main/Data%20Collection%20API.ipynb"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hyperlink" Target="https://github.com/omkar-22/IBM--DataScience-Capstone-SpaceX-PPT"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2"/>
                </a:solidFill>
                <a:latin typeface="Arial"/>
                <a:ea typeface="Arial"/>
                <a:cs typeface="Arial"/>
                <a:sym typeface="Arial"/>
              </a:rPr>
              <a:t>&lt;Name&gt;</a:t>
            </a:r>
            <a:endParaRPr/>
          </a:p>
          <a:p>
            <a:pPr indent="0" lvl="0" marL="0" marR="0" rtl="0" algn="l">
              <a:spcBef>
                <a:spcPts val="0"/>
              </a:spcBef>
              <a:spcAft>
                <a:spcPts val="0"/>
              </a:spcAft>
              <a:buNone/>
            </a:pPr>
            <a:r>
              <a:rPr lang="en-US" sz="1800">
                <a:solidFill>
                  <a:schemeClr val="lt2"/>
                </a:solidFill>
                <a:latin typeface="Arial"/>
                <a:ea typeface="Arial"/>
                <a:cs typeface="Arial"/>
                <a:sym typeface="Arial"/>
              </a:rPr>
              <a:t>&lt;Date&gt;</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24"/>
          <p:cNvSpPr txBox="1"/>
          <p:nvPr>
            <p:ph idx="1" type="body"/>
          </p:nvPr>
        </p:nvSpPr>
        <p:spPr>
          <a:xfrm>
            <a:off x="770000" y="1825625"/>
            <a:ext cx="6158100" cy="42804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000"/>
              </a:spcBef>
              <a:spcAft>
                <a:spcPts val="0"/>
              </a:spcAft>
              <a:buClr>
                <a:schemeClr val="dk1"/>
              </a:buClr>
              <a:buSzPts val="1800"/>
              <a:buChar char="●"/>
            </a:pPr>
            <a:r>
              <a:rPr lang="en-US" sz="1800">
                <a:solidFill>
                  <a:schemeClr val="dk1"/>
                </a:solidFill>
              </a:rPr>
              <a:t>We conducted exploratory data analysis (EDA) and defined the training labels.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We computed the number of launches at each launch site, as well as the frequency and distribution of each orbit type.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We derived a landing outcome label from the outcome column and saved the results to a CSV file.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GitHub URL - </a:t>
            </a:r>
            <a:r>
              <a:rPr lang="en-US" sz="1800" u="sng">
                <a:solidFill>
                  <a:schemeClr val="hlink"/>
                </a:solidFill>
                <a:hlinkClick r:id="rId4"/>
              </a:rPr>
              <a:t>https://github.com/omkar-22/IBM--DataScience-Capstone-SpaceX-PPT/blob/main/Data%20Wrangling.ipynb</a:t>
            </a:r>
            <a:endParaRPr sz="1800">
              <a:solidFill>
                <a:schemeClr val="dk1"/>
              </a:solidFill>
            </a:endParaRPr>
          </a:p>
        </p:txBody>
      </p:sp>
      <p:sp>
        <p:nvSpPr>
          <p:cNvPr id="155" name="Google Shape;155;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6" name="Google Shape;156;p24"/>
          <p:cNvPicPr preferRelativeResize="0"/>
          <p:nvPr/>
        </p:nvPicPr>
        <p:blipFill>
          <a:blip r:embed="rId5">
            <a:alphaModFix/>
          </a:blip>
          <a:stretch>
            <a:fillRect/>
          </a:stretch>
        </p:blipFill>
        <p:spPr>
          <a:xfrm>
            <a:off x="6970225" y="1825624"/>
            <a:ext cx="4959100" cy="3940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696785" y="60656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nvSpPr>
        <p:spPr>
          <a:xfrm>
            <a:off x="752024" y="5787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3" name="Google Shape;163;p25"/>
          <p:cNvPicPr preferRelativeResize="0"/>
          <p:nvPr/>
        </p:nvPicPr>
        <p:blipFill rotWithShape="1">
          <a:blip r:embed="rId4">
            <a:alphaModFix/>
          </a:blip>
          <a:srcRect b="0" l="0" r="-119010" t="0"/>
          <a:stretch/>
        </p:blipFill>
        <p:spPr>
          <a:xfrm>
            <a:off x="752013" y="1701300"/>
            <a:ext cx="10469500" cy="4633075"/>
          </a:xfrm>
          <a:prstGeom prst="rect">
            <a:avLst/>
          </a:prstGeom>
          <a:noFill/>
          <a:ln>
            <a:noFill/>
          </a:ln>
        </p:spPr>
      </p:pic>
      <p:pic>
        <p:nvPicPr>
          <p:cNvPr id="164" name="Google Shape;164;p25"/>
          <p:cNvPicPr preferRelativeResize="0"/>
          <p:nvPr/>
        </p:nvPicPr>
        <p:blipFill>
          <a:blip r:embed="rId5">
            <a:alphaModFix/>
          </a:blip>
          <a:stretch>
            <a:fillRect/>
          </a:stretch>
        </p:blipFill>
        <p:spPr>
          <a:xfrm>
            <a:off x="5717062" y="1701306"/>
            <a:ext cx="5231624" cy="2819269"/>
          </a:xfrm>
          <a:prstGeom prst="rect">
            <a:avLst/>
          </a:prstGeom>
          <a:noFill/>
          <a:ln>
            <a:noFill/>
          </a:ln>
        </p:spPr>
      </p:pic>
      <p:sp>
        <p:nvSpPr>
          <p:cNvPr id="165" name="Google Shape;165;p25"/>
          <p:cNvSpPr txBox="1"/>
          <p:nvPr/>
        </p:nvSpPr>
        <p:spPr>
          <a:xfrm>
            <a:off x="6017888" y="4520575"/>
            <a:ext cx="4930800" cy="16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Github URL - </a:t>
            </a:r>
            <a:r>
              <a:rPr lang="en-US" u="sng">
                <a:solidFill>
                  <a:schemeClr val="hlink"/>
                </a:solidFill>
                <a:hlinkClick r:id="rId6"/>
              </a:rPr>
              <a:t>https://github.com/omkar-22/IBM--DataScience-Capstone-SpaceX-PPT/blob/main/EDA%20with%20Data%20Visualization.ipynb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1" name="Google Shape;171;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We loaded the SpaceX dataset into a PostgreSQL database without leaving the jupyter notebook.</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applied EDA with SQL to get insight from the data. We wrote queries to find out for instance:</a:t>
            </a:r>
            <a:endParaRPr sz="1800">
              <a:solidFill>
                <a:srgbClr val="292929"/>
              </a:solidFill>
            </a:endParaRPr>
          </a:p>
          <a:p>
            <a:pPr indent="-330200" lvl="1" marL="914400" rtl="0" algn="l">
              <a:lnSpc>
                <a:spcPct val="115000"/>
              </a:lnSpc>
              <a:spcBef>
                <a:spcPts val="0"/>
              </a:spcBef>
              <a:spcAft>
                <a:spcPts val="0"/>
              </a:spcAft>
              <a:buSzPts val="1600"/>
              <a:buChar char="○"/>
            </a:pPr>
            <a:r>
              <a:rPr lang="en-US" sz="1600">
                <a:solidFill>
                  <a:srgbClr val="767171"/>
                </a:solidFill>
              </a:rPr>
              <a:t>The names of unique launch sites in the space mission.</a:t>
            </a:r>
            <a:endParaRPr sz="1600">
              <a:solidFill>
                <a:srgbClr val="767171"/>
              </a:solidFill>
            </a:endParaRPr>
          </a:p>
          <a:p>
            <a:pPr indent="-330200" lvl="1" marL="914400" rtl="0" algn="l">
              <a:lnSpc>
                <a:spcPct val="115000"/>
              </a:lnSpc>
              <a:spcBef>
                <a:spcPts val="0"/>
              </a:spcBef>
              <a:spcAft>
                <a:spcPts val="0"/>
              </a:spcAft>
              <a:buSzPts val="1600"/>
              <a:buChar char="○"/>
            </a:pPr>
            <a:r>
              <a:rPr lang="en-US" sz="1600">
                <a:solidFill>
                  <a:srgbClr val="767171"/>
                </a:solidFill>
              </a:rPr>
              <a:t>The total payload mass carried by boosters launched by NASA (CRS)</a:t>
            </a:r>
            <a:endParaRPr sz="1600">
              <a:solidFill>
                <a:srgbClr val="767171"/>
              </a:solidFill>
            </a:endParaRPr>
          </a:p>
          <a:p>
            <a:pPr indent="-330200" lvl="1" marL="914400" rtl="0" algn="l">
              <a:lnSpc>
                <a:spcPct val="115000"/>
              </a:lnSpc>
              <a:spcBef>
                <a:spcPts val="0"/>
              </a:spcBef>
              <a:spcAft>
                <a:spcPts val="0"/>
              </a:spcAft>
              <a:buSzPts val="1600"/>
              <a:buChar char="○"/>
            </a:pPr>
            <a:r>
              <a:rPr lang="en-US" sz="1600">
                <a:solidFill>
                  <a:srgbClr val="767171"/>
                </a:solidFill>
              </a:rPr>
              <a:t>The average payload mass carried by booster version F9 v1.1</a:t>
            </a:r>
            <a:endParaRPr sz="1600">
              <a:solidFill>
                <a:srgbClr val="767171"/>
              </a:solidFill>
            </a:endParaRPr>
          </a:p>
          <a:p>
            <a:pPr indent="-330200" lvl="1" marL="914400" rtl="0" algn="l">
              <a:lnSpc>
                <a:spcPct val="115000"/>
              </a:lnSpc>
              <a:spcBef>
                <a:spcPts val="0"/>
              </a:spcBef>
              <a:spcAft>
                <a:spcPts val="0"/>
              </a:spcAft>
              <a:buSzPts val="1600"/>
              <a:buChar char="○"/>
            </a:pPr>
            <a:r>
              <a:rPr lang="en-US" sz="1600">
                <a:solidFill>
                  <a:srgbClr val="767171"/>
                </a:solidFill>
              </a:rPr>
              <a:t>The total number of successful and failure mission outcomes</a:t>
            </a:r>
            <a:endParaRPr sz="1600">
              <a:solidFill>
                <a:srgbClr val="767171"/>
              </a:solidFill>
            </a:endParaRPr>
          </a:p>
          <a:p>
            <a:pPr indent="-330200" lvl="1" marL="914400" rtl="0" algn="l">
              <a:lnSpc>
                <a:spcPct val="115000"/>
              </a:lnSpc>
              <a:spcBef>
                <a:spcPts val="0"/>
              </a:spcBef>
              <a:spcAft>
                <a:spcPts val="0"/>
              </a:spcAft>
              <a:buSzPts val="1600"/>
              <a:buChar char="○"/>
            </a:pPr>
            <a:r>
              <a:rPr lang="en-US" sz="1600">
                <a:solidFill>
                  <a:srgbClr val="767171"/>
                </a:solidFill>
              </a:rPr>
              <a:t>The failed landing outcomes in drone ship, their booster version and launch site names.</a:t>
            </a:r>
            <a:endParaRPr sz="1600">
              <a:solidFill>
                <a:srgbClr val="767171"/>
              </a:solidFill>
            </a:endParaRPr>
          </a:p>
          <a:p>
            <a:pPr indent="-330200" lvl="0" marL="457200" rtl="0" algn="l">
              <a:lnSpc>
                <a:spcPct val="115000"/>
              </a:lnSpc>
              <a:spcBef>
                <a:spcPts val="0"/>
              </a:spcBef>
              <a:spcAft>
                <a:spcPts val="0"/>
              </a:spcAft>
              <a:buClr>
                <a:srgbClr val="767171"/>
              </a:buClr>
              <a:buSzPts val="1600"/>
              <a:buChar char="●"/>
            </a:pPr>
            <a:r>
              <a:rPr lang="en-US" sz="1800">
                <a:solidFill>
                  <a:srgbClr val="292929"/>
                </a:solidFill>
              </a:rPr>
              <a:t>Github URL - </a:t>
            </a:r>
            <a:r>
              <a:rPr lang="en-US" sz="1800" u="sng">
                <a:solidFill>
                  <a:schemeClr val="hlink"/>
                </a:solidFill>
                <a:hlinkClick r:id="rId4"/>
              </a:rPr>
              <a:t>https://github.com/omkar-22/IBM--DataScience-Capstone-SpaceX-PPT/blob/main/EDA%20with%20SQL.ipynb</a:t>
            </a:r>
            <a:endParaRPr sz="1600">
              <a:solidFill>
                <a:srgbClr val="767171"/>
              </a:solidFill>
            </a:endParaRPr>
          </a:p>
        </p:txBody>
      </p:sp>
      <p:sp>
        <p:nvSpPr>
          <p:cNvPr id="172" name="Google Shape;172;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We marked all launch sites, and added map objects such as markers, circles, lines to mark the success or failure of launches for each site on the folium map.</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assigned the feature launch outcomes (failure or success) to class 0 and 1.i.e., 0 for failure, and 1 for success.</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Using the color-labeled marker clusters, we identified which launch sites have relatively high success rate.</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calculated the distances between a launch site to its proximities. We answered some question for instance:</a:t>
            </a:r>
            <a:endParaRPr sz="1800">
              <a:solidFill>
                <a:srgbClr val="292929"/>
              </a:solidFill>
            </a:endParaRPr>
          </a:p>
          <a:p>
            <a:pPr indent="-342900" lvl="1" marL="914400" rtl="0" algn="l">
              <a:lnSpc>
                <a:spcPct val="115000"/>
              </a:lnSpc>
              <a:spcBef>
                <a:spcPts val="0"/>
              </a:spcBef>
              <a:spcAft>
                <a:spcPts val="0"/>
              </a:spcAft>
              <a:buClr>
                <a:srgbClr val="767171"/>
              </a:buClr>
              <a:buSzPts val="1800"/>
              <a:buChar char="○"/>
            </a:pPr>
            <a:r>
              <a:rPr lang="en-US" sz="1800">
                <a:solidFill>
                  <a:srgbClr val="767171"/>
                </a:solidFill>
              </a:rPr>
              <a:t>Are launch sites near railways, highways and coastlines.</a:t>
            </a:r>
            <a:endParaRPr sz="1800">
              <a:solidFill>
                <a:srgbClr val="767171"/>
              </a:solidFill>
            </a:endParaRPr>
          </a:p>
          <a:p>
            <a:pPr indent="-342900" lvl="1" marL="914400" rtl="0" algn="l">
              <a:lnSpc>
                <a:spcPct val="115000"/>
              </a:lnSpc>
              <a:spcBef>
                <a:spcPts val="0"/>
              </a:spcBef>
              <a:spcAft>
                <a:spcPts val="0"/>
              </a:spcAft>
              <a:buClr>
                <a:srgbClr val="767171"/>
              </a:buClr>
              <a:buSzPts val="1800"/>
              <a:buChar char="○"/>
            </a:pPr>
            <a:r>
              <a:rPr lang="en-US" sz="1800">
                <a:solidFill>
                  <a:srgbClr val="767171"/>
                </a:solidFill>
              </a:rPr>
              <a:t>Do launch sites keep certain distance away from cities.</a:t>
            </a:r>
            <a:endParaRPr sz="1800">
              <a:solidFill>
                <a:srgbClr val="767171"/>
              </a:solidFill>
            </a:endParaRPr>
          </a:p>
          <a:p>
            <a:pPr indent="-50800" lvl="0" marL="228600" marR="0" rtl="0" algn="l">
              <a:lnSpc>
                <a:spcPct val="115000"/>
              </a:lnSpc>
              <a:spcBef>
                <a:spcPts val="1000"/>
              </a:spcBef>
              <a:spcAft>
                <a:spcPts val="0"/>
              </a:spcAft>
              <a:buClr>
                <a:schemeClr val="dk1"/>
              </a:buClr>
              <a:buSzPts val="2590"/>
              <a:buFont typeface="Arial"/>
              <a:buNone/>
            </a:pPr>
            <a:r>
              <a:t/>
            </a:r>
            <a:endParaRPr sz="1800">
              <a:solidFill>
                <a:srgbClr val="292929"/>
              </a:solidFill>
            </a:endParaRPr>
          </a:p>
        </p:txBody>
      </p:sp>
      <p:sp>
        <p:nvSpPr>
          <p:cNvPr id="179" name="Google Shape;179;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We built an interactive dashboard with Plotly dash</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plotted pie charts showing the total launches by a certain sites</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plotted scatter graph showing the relationship with Outcome and Payload Mass (Kg) for the different booster version.</a:t>
            </a:r>
            <a:endParaRPr sz="1800">
              <a:solidFill>
                <a:srgbClr val="292929"/>
              </a:solidFill>
            </a:endParaRPr>
          </a:p>
          <a:p>
            <a:pPr indent="-342900" lvl="0" marL="457200" rtl="0" algn="l">
              <a:lnSpc>
                <a:spcPct val="115000"/>
              </a:lnSpc>
              <a:spcBef>
                <a:spcPts val="0"/>
              </a:spcBef>
              <a:spcAft>
                <a:spcPts val="0"/>
              </a:spcAft>
              <a:buSzPts val="1800"/>
              <a:buChar char="●"/>
            </a:pPr>
            <a:r>
              <a:rPr lang="en-US" sz="1800">
                <a:solidFill>
                  <a:srgbClr val="292929"/>
                </a:solidFill>
              </a:rPr>
              <a:t>Github URL</a:t>
            </a:r>
            <a:r>
              <a:rPr lang="en-US" sz="1800">
                <a:solidFill>
                  <a:srgbClr val="292929"/>
                </a:solidFill>
              </a:rPr>
              <a:t> - </a:t>
            </a:r>
            <a:r>
              <a:rPr lang="en-US" sz="1800">
                <a:solidFill>
                  <a:srgbClr val="1C7DDB"/>
                </a:solidFill>
              </a:rPr>
              <a:t>https://github.com/omkar-22/IBM--DataScience-Capstone-SpaceX-PPT/blob/main/app.py</a:t>
            </a:r>
            <a:endParaRPr sz="1800">
              <a:solidFill>
                <a:srgbClr val="292929"/>
              </a:solidFill>
            </a:endParaRPr>
          </a:p>
        </p:txBody>
      </p:sp>
      <p:sp>
        <p:nvSpPr>
          <p:cNvPr id="186" name="Google Shape;186;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 name="Google Shape;192;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We loaded the data using numpy and pandas, transformed the data, split our data into training and testing.</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built different machine learning models and tune different hyperparameters using GridSearchCV.</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used accuracy as the metric for our model, improved the model using feature engineering and algorithm tuning.</a:t>
            </a:r>
            <a:endParaRPr sz="1800">
              <a:solidFill>
                <a:srgbClr val="292929"/>
              </a:solidFill>
            </a:endParaRPr>
          </a:p>
          <a:p>
            <a:pPr indent="-342900" lvl="0" marL="457200" rtl="0" algn="l">
              <a:lnSpc>
                <a:spcPct val="115000"/>
              </a:lnSpc>
              <a:spcBef>
                <a:spcPts val="0"/>
              </a:spcBef>
              <a:spcAft>
                <a:spcPts val="0"/>
              </a:spcAft>
              <a:buClr>
                <a:srgbClr val="292929"/>
              </a:buClr>
              <a:buSzPts val="1800"/>
              <a:buChar char="●"/>
            </a:pPr>
            <a:r>
              <a:rPr lang="en-US" sz="1800">
                <a:solidFill>
                  <a:srgbClr val="292929"/>
                </a:solidFill>
              </a:rPr>
              <a:t>We found the best performing classification model.</a:t>
            </a:r>
            <a:endParaRPr sz="1800">
              <a:solidFill>
                <a:srgbClr val="292929"/>
              </a:solidFill>
            </a:endParaRPr>
          </a:p>
          <a:p>
            <a:pPr indent="-368300" lvl="0" marL="457200" rtl="0" algn="l">
              <a:lnSpc>
                <a:spcPct val="115000"/>
              </a:lnSpc>
              <a:spcBef>
                <a:spcPts val="0"/>
              </a:spcBef>
              <a:spcAft>
                <a:spcPts val="0"/>
              </a:spcAft>
              <a:buSzPts val="2200"/>
              <a:buChar char="●"/>
            </a:pPr>
            <a:r>
              <a:rPr lang="en-US" sz="1800">
                <a:solidFill>
                  <a:srgbClr val="292929"/>
                </a:solidFill>
              </a:rPr>
              <a:t>Github URL - </a:t>
            </a:r>
            <a:endParaRPr sz="1800">
              <a:solidFill>
                <a:srgbClr val="292929"/>
              </a:solidFill>
            </a:endParaRPr>
          </a:p>
          <a:p>
            <a:pPr indent="0" lvl="0" marL="457200" rtl="0" algn="l">
              <a:lnSpc>
                <a:spcPct val="115000"/>
              </a:lnSpc>
              <a:spcBef>
                <a:spcPts val="1400"/>
              </a:spcBef>
              <a:spcAft>
                <a:spcPts val="0"/>
              </a:spcAft>
              <a:buNone/>
            </a:pPr>
            <a:r>
              <a:rPr lang="en-US" sz="1800" u="sng">
                <a:solidFill>
                  <a:schemeClr val="hlink"/>
                </a:solidFill>
                <a:hlinkClick r:id="rId4"/>
              </a:rPr>
              <a:t>https://github.com/omkar-22/IBM--DataScience-Capstone-SpaceX-PPT</a:t>
            </a:r>
            <a:endParaRPr sz="18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rgbClr val="292929"/>
              </a:solidFill>
            </a:endParaRPr>
          </a:p>
        </p:txBody>
      </p:sp>
      <p:sp>
        <p:nvSpPr>
          <p:cNvPr id="193" name="Google Shape;193;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0" name="Google Shape;200;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02" name="Google Shape;202;p30"/>
          <p:cNvPicPr preferRelativeResize="0"/>
          <p:nvPr/>
        </p:nvPicPr>
        <p:blipFill>
          <a:blip r:embed="rId4">
            <a:alphaModFix/>
          </a:blip>
          <a:stretch>
            <a:fillRect/>
          </a:stretch>
        </p:blipFill>
        <p:spPr>
          <a:xfrm>
            <a:off x="893450" y="1580999"/>
            <a:ext cx="3977350" cy="3245322"/>
          </a:xfrm>
          <a:prstGeom prst="rect">
            <a:avLst/>
          </a:prstGeom>
          <a:noFill/>
          <a:ln>
            <a:noFill/>
          </a:ln>
        </p:spPr>
      </p:pic>
      <p:pic>
        <p:nvPicPr>
          <p:cNvPr id="203" name="Google Shape;203;p30"/>
          <p:cNvPicPr preferRelativeResize="0"/>
          <p:nvPr/>
        </p:nvPicPr>
        <p:blipFill>
          <a:blip r:embed="rId5">
            <a:alphaModFix/>
          </a:blip>
          <a:stretch>
            <a:fillRect/>
          </a:stretch>
        </p:blipFill>
        <p:spPr>
          <a:xfrm>
            <a:off x="5081350" y="1897575"/>
            <a:ext cx="6587176" cy="24315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 name="Google Shape;214;p32"/>
          <p:cNvSpPr txBox="1"/>
          <p:nvPr>
            <p:ph idx="1" type="body"/>
          </p:nvPr>
        </p:nvSpPr>
        <p:spPr>
          <a:xfrm>
            <a:off x="864975" y="2057400"/>
            <a:ext cx="9833100" cy="3968100"/>
          </a:xfrm>
          <a:prstGeom prst="rect">
            <a:avLst/>
          </a:prstGeom>
          <a:noFill/>
          <a:ln>
            <a:noFill/>
          </a:ln>
        </p:spPr>
        <p:txBody>
          <a:bodyPr anchorCtr="0" anchor="t" bIns="45700" lIns="91425" spcFirstLastPara="1" rIns="91425" wrap="square" tIns="45700">
            <a:noAutofit/>
          </a:bodyPr>
          <a:lstStyle/>
          <a:p>
            <a:pPr indent="-345440" lvl="0" marL="457200" rtl="0" algn="l">
              <a:lnSpc>
                <a:spcPct val="95000"/>
              </a:lnSpc>
              <a:spcBef>
                <a:spcPts val="1400"/>
              </a:spcBef>
              <a:spcAft>
                <a:spcPts val="0"/>
              </a:spcAft>
              <a:buClr>
                <a:srgbClr val="292929"/>
              </a:buClr>
              <a:buSzPts val="1840"/>
              <a:buChar char="●"/>
            </a:pPr>
            <a:r>
              <a:rPr lang="en-US" sz="1840">
                <a:solidFill>
                  <a:srgbClr val="292929"/>
                </a:solidFill>
              </a:rPr>
              <a:t>From the plot, we found that the larger the flight amount at a launch site, the greater the success rate at a launch site.</a:t>
            </a:r>
            <a:endParaRPr sz="1840">
              <a:solidFill>
                <a:schemeClr val="dk1"/>
              </a:solidFill>
            </a:endParaRPr>
          </a:p>
        </p:txBody>
      </p:sp>
      <p:sp>
        <p:nvSpPr>
          <p:cNvPr id="215" name="Google Shape;21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6" name="Google Shape;216;p32"/>
          <p:cNvPicPr preferRelativeResize="0"/>
          <p:nvPr/>
        </p:nvPicPr>
        <p:blipFill>
          <a:blip r:embed="rId4">
            <a:alphaModFix/>
          </a:blip>
          <a:stretch>
            <a:fillRect/>
          </a:stretch>
        </p:blipFill>
        <p:spPr>
          <a:xfrm>
            <a:off x="1254600" y="2866775"/>
            <a:ext cx="9546400" cy="246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33"/>
          <p:cNvSpPr txBox="1"/>
          <p:nvPr>
            <p:ph idx="1" type="body"/>
          </p:nvPr>
        </p:nvSpPr>
        <p:spPr>
          <a:xfrm>
            <a:off x="769975" y="2069750"/>
            <a:ext cx="10228800" cy="948300"/>
          </a:xfrm>
          <a:prstGeom prst="rect">
            <a:avLst/>
          </a:prstGeom>
          <a:noFill/>
          <a:ln>
            <a:noFill/>
          </a:ln>
        </p:spPr>
        <p:txBody>
          <a:bodyPr anchorCtr="0" anchor="t" bIns="45700" lIns="91425" spcFirstLastPara="1" rIns="91425" wrap="square" tIns="45700">
            <a:normAutofit/>
          </a:bodyPr>
          <a:lstStyle/>
          <a:p>
            <a:pPr indent="-254000" lvl="0" marL="228600" marR="0" rtl="0" algn="l">
              <a:lnSpc>
                <a:spcPct val="100000"/>
              </a:lnSpc>
              <a:spcBef>
                <a:spcPts val="1400"/>
              </a:spcBef>
              <a:spcAft>
                <a:spcPts val="0"/>
              </a:spcAft>
              <a:buClr>
                <a:srgbClr val="292929"/>
              </a:buClr>
              <a:buSzPts val="2600"/>
              <a:buFont typeface="Arial"/>
              <a:buChar char="•"/>
            </a:pPr>
            <a:r>
              <a:rPr lang="en-US" sz="1800"/>
              <a:t>The greater the payload mass for launch site CCAFS SLC 40 the higher the success rate for the rocket</a:t>
            </a:r>
            <a:endParaRPr sz="1800"/>
          </a:p>
        </p:txBody>
      </p:sp>
      <p:sp>
        <p:nvSpPr>
          <p:cNvPr id="223" name="Google Shape;223;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4" name="Google Shape;224;p33"/>
          <p:cNvPicPr preferRelativeResize="0"/>
          <p:nvPr/>
        </p:nvPicPr>
        <p:blipFill>
          <a:blip r:embed="rId4">
            <a:alphaModFix/>
          </a:blip>
          <a:stretch>
            <a:fillRect/>
          </a:stretch>
        </p:blipFill>
        <p:spPr>
          <a:xfrm>
            <a:off x="854250" y="3053050"/>
            <a:ext cx="9031699" cy="2937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34"/>
          <p:cNvSpPr txBox="1"/>
          <p:nvPr>
            <p:ph idx="1" type="body"/>
          </p:nvPr>
        </p:nvSpPr>
        <p:spPr>
          <a:xfrm>
            <a:off x="378950" y="2282644"/>
            <a:ext cx="3932100" cy="16077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From the plot, we can see that ES-L1, GEO, HEO, SSO, VLEO had the most success rate.</a:t>
            </a:r>
            <a:endParaRPr sz="1800">
              <a:solidFill>
                <a:schemeClr val="dk1"/>
              </a:solidFill>
            </a:endParaRPr>
          </a:p>
          <a:p>
            <a:pPr indent="0" lvl="0" marL="457200" marR="0" rtl="0" algn="l">
              <a:lnSpc>
                <a:spcPct val="100000"/>
              </a:lnSpc>
              <a:spcBef>
                <a:spcPts val="1400"/>
              </a:spcBef>
              <a:spcAft>
                <a:spcPts val="0"/>
              </a:spcAft>
              <a:buNone/>
            </a:pPr>
            <a:r>
              <a:t/>
            </a:r>
            <a:endParaRPr sz="1800">
              <a:solidFill>
                <a:srgbClr val="292929"/>
              </a:solidFill>
            </a:endParaRPr>
          </a:p>
        </p:txBody>
      </p:sp>
      <p:sp>
        <p:nvSpPr>
          <p:cNvPr id="231" name="Google Shape;231;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2" name="Google Shape;232;p34"/>
          <p:cNvPicPr preferRelativeResize="0"/>
          <p:nvPr/>
        </p:nvPicPr>
        <p:blipFill>
          <a:blip r:embed="rId4">
            <a:alphaModFix/>
          </a:blip>
          <a:stretch>
            <a:fillRect/>
          </a:stretch>
        </p:blipFill>
        <p:spPr>
          <a:xfrm>
            <a:off x="4644099" y="2189749"/>
            <a:ext cx="7184950" cy="37556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 name="Google Shape;238;p35"/>
          <p:cNvSpPr txBox="1"/>
          <p:nvPr>
            <p:ph idx="1" type="body"/>
          </p:nvPr>
        </p:nvSpPr>
        <p:spPr>
          <a:xfrm>
            <a:off x="770000" y="2069750"/>
            <a:ext cx="10269000" cy="3835800"/>
          </a:xfrm>
          <a:prstGeom prst="rect">
            <a:avLst/>
          </a:prstGeom>
          <a:noFill/>
          <a:ln>
            <a:noFill/>
          </a:ln>
        </p:spPr>
        <p:txBody>
          <a:bodyPr anchorCtr="0" anchor="t" bIns="45700" lIns="91425" spcFirstLastPara="1" rIns="91425" wrap="square" tIns="45700">
            <a:normAutofit/>
          </a:bodyPr>
          <a:lstStyle/>
          <a:p>
            <a:pPr indent="-342900" lvl="0" marL="457200" rtl="0" algn="l">
              <a:lnSpc>
                <a:spcPct val="105000"/>
              </a:lnSpc>
              <a:spcBef>
                <a:spcPts val="1400"/>
              </a:spcBef>
              <a:spcAft>
                <a:spcPts val="0"/>
              </a:spcAft>
              <a:buClr>
                <a:srgbClr val="292929"/>
              </a:buClr>
              <a:buSzPts val="1800"/>
              <a:buChar char="●"/>
            </a:pPr>
            <a:r>
              <a:rPr lang="en-US" sz="1800">
                <a:solidFill>
                  <a:srgbClr val="292929"/>
                </a:solidFill>
              </a:rPr>
              <a:t>The plot below shows the Flight Number vs. Orbit type. We observe that in the LEO orbit, success is related to the number of flights whereas in the GTO orbit, there is no relationship between flight number and the orbit. </a:t>
            </a:r>
            <a:endParaRPr sz="1800">
              <a:solidFill>
                <a:srgbClr val="292929"/>
              </a:solidFill>
            </a:endParaRPr>
          </a:p>
          <a:p>
            <a:pPr indent="0" lvl="0" marL="457200" marR="0" rtl="0" algn="l">
              <a:lnSpc>
                <a:spcPct val="90000"/>
              </a:lnSpc>
              <a:spcBef>
                <a:spcPts val="1400"/>
              </a:spcBef>
              <a:spcAft>
                <a:spcPts val="0"/>
              </a:spcAft>
              <a:buNone/>
            </a:pPr>
            <a:r>
              <a:t/>
            </a:r>
            <a:endParaRPr sz="1800">
              <a:solidFill>
                <a:srgbClr val="292929"/>
              </a:solidFill>
            </a:endParaRPr>
          </a:p>
        </p:txBody>
      </p:sp>
      <p:sp>
        <p:nvSpPr>
          <p:cNvPr id="239" name="Google Shape;239;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0" name="Google Shape;240;p35"/>
          <p:cNvPicPr preferRelativeResize="0"/>
          <p:nvPr/>
        </p:nvPicPr>
        <p:blipFill>
          <a:blip r:embed="rId4">
            <a:alphaModFix/>
          </a:blip>
          <a:stretch>
            <a:fillRect/>
          </a:stretch>
        </p:blipFill>
        <p:spPr>
          <a:xfrm>
            <a:off x="1343525" y="3225674"/>
            <a:ext cx="8203525" cy="2087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6" name="Google Shape;246;p36"/>
          <p:cNvSpPr txBox="1"/>
          <p:nvPr>
            <p:ph idx="1" type="body"/>
          </p:nvPr>
        </p:nvSpPr>
        <p:spPr>
          <a:xfrm>
            <a:off x="820154" y="1656350"/>
            <a:ext cx="10289100" cy="3888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US" sz="1800">
                <a:solidFill>
                  <a:srgbClr val="292929"/>
                </a:solidFill>
              </a:rPr>
              <a:t>We can observe that with heavy payloads, the successful landing are more for PO, LEO and ISS orbits.</a:t>
            </a:r>
            <a:endParaRPr sz="1800"/>
          </a:p>
        </p:txBody>
      </p:sp>
      <p:sp>
        <p:nvSpPr>
          <p:cNvPr id="247" name="Google Shape;247;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8" name="Google Shape;248;p36"/>
          <p:cNvPicPr preferRelativeResize="0"/>
          <p:nvPr/>
        </p:nvPicPr>
        <p:blipFill>
          <a:blip r:embed="rId4">
            <a:alphaModFix/>
          </a:blip>
          <a:stretch>
            <a:fillRect/>
          </a:stretch>
        </p:blipFill>
        <p:spPr>
          <a:xfrm>
            <a:off x="1050800" y="2632101"/>
            <a:ext cx="9827802" cy="226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4" name="Google Shape;254;p37"/>
          <p:cNvSpPr txBox="1"/>
          <p:nvPr>
            <p:ph idx="1" type="body"/>
          </p:nvPr>
        </p:nvSpPr>
        <p:spPr>
          <a:xfrm>
            <a:off x="770000" y="1799025"/>
            <a:ext cx="10228800" cy="43371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From the plot, we can observe that success rate since 2013 kept on increasing till 2020.</a:t>
            </a:r>
            <a:endParaRPr sz="1800">
              <a:solidFill>
                <a:srgbClr val="292929"/>
              </a:solidFill>
            </a:endParaRPr>
          </a:p>
        </p:txBody>
      </p:sp>
      <p:sp>
        <p:nvSpPr>
          <p:cNvPr id="255" name="Google Shape;255;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6" name="Google Shape;256;p37"/>
          <p:cNvPicPr preferRelativeResize="0"/>
          <p:nvPr/>
        </p:nvPicPr>
        <p:blipFill>
          <a:blip r:embed="rId4">
            <a:alphaModFix/>
          </a:blip>
          <a:stretch>
            <a:fillRect/>
          </a:stretch>
        </p:blipFill>
        <p:spPr>
          <a:xfrm>
            <a:off x="2606850" y="2313025"/>
            <a:ext cx="6179701" cy="3532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 name="Google Shape;262;p38"/>
          <p:cNvSpPr txBox="1"/>
          <p:nvPr>
            <p:ph idx="1" type="body"/>
          </p:nvPr>
        </p:nvSpPr>
        <p:spPr>
          <a:xfrm>
            <a:off x="770000" y="1825625"/>
            <a:ext cx="9745500" cy="46614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We used the keyword </a:t>
            </a:r>
            <a:r>
              <a:rPr b="1" lang="en-US" sz="1800">
                <a:solidFill>
                  <a:schemeClr val="dk1"/>
                </a:solidFill>
              </a:rPr>
              <a:t>DISTINCT</a:t>
            </a:r>
            <a:r>
              <a:rPr lang="en-US" sz="1800">
                <a:solidFill>
                  <a:schemeClr val="dk1"/>
                </a:solidFill>
              </a:rPr>
              <a:t> to show only unique launch sites from the SpaceX data</a:t>
            </a:r>
            <a:endParaRPr sz="1800">
              <a:solidFill>
                <a:schemeClr val="dk1"/>
              </a:solidFill>
            </a:endParaRPr>
          </a:p>
          <a:p>
            <a:pPr indent="0" lvl="0" marL="0" rtl="0" algn="l">
              <a:lnSpc>
                <a:spcPct val="90000"/>
              </a:lnSpc>
              <a:spcBef>
                <a:spcPts val="1400"/>
              </a:spcBef>
              <a:spcAft>
                <a:spcPts val="0"/>
              </a:spcAft>
              <a:buNone/>
            </a:pPr>
            <a:r>
              <a:t/>
            </a:r>
            <a:endParaRPr sz="1800">
              <a:solidFill>
                <a:schemeClr val="dk1"/>
              </a:solidFill>
            </a:endParaRPr>
          </a:p>
          <a:p>
            <a:pPr indent="0" lvl="0" marL="0" rtl="0" algn="l">
              <a:lnSpc>
                <a:spcPct val="90000"/>
              </a:lnSpc>
              <a:spcBef>
                <a:spcPts val="1400"/>
              </a:spcBef>
              <a:spcAft>
                <a:spcPts val="0"/>
              </a:spcAft>
              <a:buNone/>
            </a:pPr>
            <a:r>
              <a:t/>
            </a:r>
            <a:endParaRPr sz="1800">
              <a:solidFill>
                <a:schemeClr val="dk1"/>
              </a:solidFill>
            </a:endParaRPr>
          </a:p>
        </p:txBody>
      </p:sp>
      <p:sp>
        <p:nvSpPr>
          <p:cNvPr id="263" name="Google Shape;263;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4" name="Google Shape;264;p38"/>
          <p:cNvPicPr preferRelativeResize="0"/>
          <p:nvPr/>
        </p:nvPicPr>
        <p:blipFill>
          <a:blip r:embed="rId4">
            <a:alphaModFix/>
          </a:blip>
          <a:stretch>
            <a:fillRect/>
          </a:stretch>
        </p:blipFill>
        <p:spPr>
          <a:xfrm>
            <a:off x="1647500" y="2371500"/>
            <a:ext cx="6856725" cy="3879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400"/>
              </a:spcBef>
              <a:spcAft>
                <a:spcPts val="0"/>
              </a:spcAft>
              <a:buClr>
                <a:srgbClr val="292929"/>
              </a:buClr>
              <a:buSzPts val="2200"/>
              <a:buChar char="●"/>
            </a:pPr>
            <a:r>
              <a:rPr lang="en-US" sz="2200">
                <a:solidFill>
                  <a:srgbClr val="292929"/>
                </a:solidFill>
              </a:rPr>
              <a:t>We used the query above to display 5 records where launch sites begin with `CCA`</a:t>
            </a:r>
            <a:endParaRPr sz="2200">
              <a:solidFill>
                <a:srgbClr val="292929"/>
              </a:solidFill>
            </a:endParaRPr>
          </a:p>
          <a:p>
            <a:pPr indent="0" lvl="0" marL="0" rtl="0" algn="l">
              <a:lnSpc>
                <a:spcPct val="115000"/>
              </a:lnSpc>
              <a:spcBef>
                <a:spcPts val="1400"/>
              </a:spcBef>
              <a:spcAft>
                <a:spcPts val="0"/>
              </a:spcAft>
              <a:buNone/>
            </a:pPr>
            <a:r>
              <a:t/>
            </a:r>
            <a:endParaRPr sz="2200">
              <a:solidFill>
                <a:srgbClr val="292929"/>
              </a:solidFill>
            </a:endParaRPr>
          </a:p>
        </p:txBody>
      </p:sp>
      <p:sp>
        <p:nvSpPr>
          <p:cNvPr id="271" name="Google Shape;27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2" name="Google Shape;272;p39"/>
          <p:cNvPicPr preferRelativeResize="0"/>
          <p:nvPr/>
        </p:nvPicPr>
        <p:blipFill>
          <a:blip r:embed="rId4">
            <a:alphaModFix/>
          </a:blip>
          <a:stretch>
            <a:fillRect/>
          </a:stretch>
        </p:blipFill>
        <p:spPr>
          <a:xfrm>
            <a:off x="1178099" y="2849025"/>
            <a:ext cx="9179075" cy="266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We calculated the total payload carried by boosters from NASA as 45596 using the query below</a:t>
            </a:r>
            <a:endParaRPr sz="1800">
              <a:solidFill>
                <a:srgbClr val="292929"/>
              </a:solidFill>
            </a:endParaRPr>
          </a:p>
          <a:p>
            <a:pPr indent="0" lvl="0" marL="457200" rtl="0" algn="l">
              <a:lnSpc>
                <a:spcPct val="115000"/>
              </a:lnSpc>
              <a:spcBef>
                <a:spcPts val="1400"/>
              </a:spcBef>
              <a:spcAft>
                <a:spcPts val="0"/>
              </a:spcAft>
              <a:buNone/>
            </a:pPr>
            <a:r>
              <a:t/>
            </a:r>
            <a:endParaRPr sz="1800">
              <a:solidFill>
                <a:srgbClr val="292929"/>
              </a:solidFill>
            </a:endParaRPr>
          </a:p>
        </p:txBody>
      </p:sp>
      <p:sp>
        <p:nvSpPr>
          <p:cNvPr id="279" name="Google Shape;27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0" name="Google Shape;280;p40"/>
          <p:cNvPicPr preferRelativeResize="0"/>
          <p:nvPr/>
        </p:nvPicPr>
        <p:blipFill>
          <a:blip r:embed="rId4">
            <a:alphaModFix/>
          </a:blip>
          <a:stretch>
            <a:fillRect/>
          </a:stretch>
        </p:blipFill>
        <p:spPr>
          <a:xfrm>
            <a:off x="1393675" y="2736500"/>
            <a:ext cx="8297774" cy="3289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We calculated the average payload mass carried by booster version F9 v1.1 as 2928.4</a:t>
            </a:r>
            <a:endParaRPr sz="1800">
              <a:solidFill>
                <a:schemeClr val="dk1"/>
              </a:solidFill>
            </a:endParaRPr>
          </a:p>
          <a:p>
            <a:pPr indent="0" lvl="0" marL="0" rtl="0" algn="l">
              <a:lnSpc>
                <a:spcPct val="90000"/>
              </a:lnSpc>
              <a:spcBef>
                <a:spcPts val="1400"/>
              </a:spcBef>
              <a:spcAft>
                <a:spcPts val="0"/>
              </a:spcAft>
              <a:buNone/>
            </a:pPr>
            <a:r>
              <a:t/>
            </a:r>
            <a:endParaRPr sz="1800">
              <a:solidFill>
                <a:schemeClr val="dk1"/>
              </a:solidFill>
            </a:endParaRPr>
          </a:p>
        </p:txBody>
      </p:sp>
      <p:sp>
        <p:nvSpPr>
          <p:cNvPr id="287" name="Google Shape;287;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8" name="Google Shape;288;p41"/>
          <p:cNvPicPr preferRelativeResize="0"/>
          <p:nvPr/>
        </p:nvPicPr>
        <p:blipFill>
          <a:blip r:embed="rId4">
            <a:alphaModFix/>
          </a:blip>
          <a:stretch>
            <a:fillRect/>
          </a:stretch>
        </p:blipFill>
        <p:spPr>
          <a:xfrm>
            <a:off x="1401662" y="2413725"/>
            <a:ext cx="8630624" cy="3471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42"/>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317500" lvl="0" marL="457200" rtl="0" algn="l">
              <a:lnSpc>
                <a:spcPct val="90000"/>
              </a:lnSpc>
              <a:spcBef>
                <a:spcPts val="1400"/>
              </a:spcBef>
              <a:spcAft>
                <a:spcPts val="0"/>
              </a:spcAft>
              <a:buClr>
                <a:schemeClr val="dk1"/>
              </a:buClr>
              <a:buSzPts val="1400"/>
              <a:buChar char="●"/>
            </a:pPr>
            <a:r>
              <a:rPr lang="en-US" sz="1800">
                <a:solidFill>
                  <a:schemeClr val="dk1"/>
                </a:solidFill>
              </a:rPr>
              <a:t>We observed that the dates of the first successful landing outcome on ground pad was 22</a:t>
            </a:r>
            <a:r>
              <a:rPr baseline="30000" lang="en-US" sz="3000">
                <a:solidFill>
                  <a:schemeClr val="dk1"/>
                </a:solidFill>
              </a:rPr>
              <a:t>nd</a:t>
            </a:r>
            <a:r>
              <a:rPr lang="en-US" sz="1800">
                <a:solidFill>
                  <a:schemeClr val="dk1"/>
                </a:solidFill>
              </a:rPr>
              <a:t> December 2015</a:t>
            </a:r>
            <a:endParaRPr sz="1800">
              <a:solidFill>
                <a:schemeClr val="dk1"/>
              </a:solidFill>
            </a:endParaRPr>
          </a:p>
          <a:p>
            <a:pPr indent="0" lvl="0" marL="0" rtl="0" algn="l">
              <a:lnSpc>
                <a:spcPct val="90000"/>
              </a:lnSpc>
              <a:spcBef>
                <a:spcPts val="1400"/>
              </a:spcBef>
              <a:spcAft>
                <a:spcPts val="0"/>
              </a:spcAft>
              <a:buNone/>
            </a:pPr>
            <a:r>
              <a:t/>
            </a:r>
            <a:endParaRPr sz="1800">
              <a:solidFill>
                <a:schemeClr val="dk1"/>
              </a:solidFill>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a:p>
            <a:pPr indent="0" lvl="0" marL="0" marR="0" rtl="0" algn="l">
              <a:lnSpc>
                <a:spcPct val="100000"/>
              </a:lnSpc>
              <a:spcBef>
                <a:spcPts val="1400"/>
              </a:spcBef>
              <a:spcAft>
                <a:spcPts val="0"/>
              </a:spcAft>
              <a:buNone/>
            </a:pPr>
            <a:r>
              <a:t/>
            </a:r>
            <a:endParaRPr/>
          </a:p>
        </p:txBody>
      </p:sp>
      <p:sp>
        <p:nvSpPr>
          <p:cNvPr id="295" name="Google Shape;295;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6" name="Google Shape;296;p42"/>
          <p:cNvPicPr preferRelativeResize="0"/>
          <p:nvPr/>
        </p:nvPicPr>
        <p:blipFill>
          <a:blip r:embed="rId4">
            <a:alphaModFix/>
          </a:blip>
          <a:stretch>
            <a:fillRect/>
          </a:stretch>
        </p:blipFill>
        <p:spPr>
          <a:xfrm>
            <a:off x="1594172" y="2731972"/>
            <a:ext cx="7759124" cy="3096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2" name="Google Shape;302;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1400"/>
              </a:spcBef>
              <a:spcAft>
                <a:spcPts val="0"/>
              </a:spcAft>
              <a:buClr>
                <a:schemeClr val="dk1"/>
              </a:buClr>
              <a:buSzPts val="2000"/>
              <a:buChar char="●"/>
            </a:pPr>
            <a:r>
              <a:rPr lang="en-US" sz="2000">
                <a:solidFill>
                  <a:schemeClr val="dk1"/>
                </a:solidFill>
              </a:rPr>
              <a:t>We used the </a:t>
            </a:r>
            <a:r>
              <a:rPr b="1" lang="en-US" sz="2000">
                <a:solidFill>
                  <a:schemeClr val="dk1"/>
                </a:solidFill>
              </a:rPr>
              <a:t>WHERE</a:t>
            </a:r>
            <a:r>
              <a:rPr lang="en-US" sz="2000">
                <a:solidFill>
                  <a:schemeClr val="dk1"/>
                </a:solidFill>
              </a:rPr>
              <a:t> clause to filter for boosters which have successfully landed on drone ship and applied the </a:t>
            </a:r>
            <a:r>
              <a:rPr b="1" lang="en-US" sz="2000">
                <a:solidFill>
                  <a:schemeClr val="dk1"/>
                </a:solidFill>
              </a:rPr>
              <a:t>AND</a:t>
            </a:r>
            <a:r>
              <a:rPr lang="en-US" sz="2000">
                <a:solidFill>
                  <a:schemeClr val="dk1"/>
                </a:solidFill>
              </a:rPr>
              <a:t> condition to determine successful landing with payload mass greater than 4000 but less than 6000</a:t>
            </a:r>
            <a:endParaRPr sz="2000">
              <a:solidFill>
                <a:schemeClr val="dk1"/>
              </a:solidFill>
            </a:endParaRPr>
          </a:p>
          <a:p>
            <a:pPr indent="0" lvl="0" marL="0" rtl="0" algn="l">
              <a:lnSpc>
                <a:spcPct val="90000"/>
              </a:lnSpc>
              <a:spcBef>
                <a:spcPts val="1400"/>
              </a:spcBef>
              <a:spcAft>
                <a:spcPts val="0"/>
              </a:spcAft>
              <a:buNone/>
            </a:pPr>
            <a:r>
              <a:t/>
            </a:r>
            <a:endParaRPr sz="2000">
              <a:solidFill>
                <a:schemeClr val="dk1"/>
              </a:solidFill>
            </a:endParaRPr>
          </a:p>
        </p:txBody>
      </p:sp>
      <p:sp>
        <p:nvSpPr>
          <p:cNvPr id="303" name="Google Shape;303;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4" name="Google Shape;304;p43"/>
          <p:cNvPicPr preferRelativeResize="0"/>
          <p:nvPr/>
        </p:nvPicPr>
        <p:blipFill>
          <a:blip r:embed="rId4">
            <a:alphaModFix/>
          </a:blip>
          <a:stretch>
            <a:fillRect/>
          </a:stretch>
        </p:blipFill>
        <p:spPr>
          <a:xfrm>
            <a:off x="2907625" y="2993825"/>
            <a:ext cx="4420374" cy="30317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00" y="1518722"/>
            <a:ext cx="7702800" cy="471120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Summary of methodologies</a:t>
            </a:r>
            <a:endParaRPr sz="18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Data Collection through API</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Data Collection with Web Scraping</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Data Wrangling</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Exploratory Data Analysis with SQL</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Exploratory Data Analysis with Data Visualization</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Interactive Visual Analytics with Folium</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Machine Learning Prediction</a:t>
            </a:r>
            <a:endParaRPr sz="1700">
              <a:solidFill>
                <a:srgbClr val="292929"/>
              </a:solidFill>
            </a:endParaRPr>
          </a:p>
          <a:p>
            <a:pPr indent="0" lvl="0" marL="0" marR="0" rtl="0" algn="l">
              <a:lnSpc>
                <a:spcPct val="115000"/>
              </a:lnSpc>
              <a:spcBef>
                <a:spcPts val="0"/>
              </a:spcBef>
              <a:spcAft>
                <a:spcPts val="0"/>
              </a:spcAft>
              <a:buNone/>
            </a:pPr>
            <a:r>
              <a:t/>
            </a:r>
            <a:endParaRPr sz="1800">
              <a:solidFill>
                <a:srgbClr val="292929"/>
              </a:solidFill>
            </a:endParaRPr>
          </a:p>
          <a:p>
            <a:pPr indent="-342900" lvl="0" marL="4572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Summary of all results</a:t>
            </a:r>
            <a:endParaRPr sz="18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Exploratory Data Analysis result</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Interactive analytics in screenshots</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Predictive Analytics result</a:t>
            </a:r>
            <a:endParaRPr sz="17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8" name="Shape 308"/>
        <p:cNvGrpSpPr/>
        <p:nvPr/>
      </p:nvGrpSpPr>
      <p:grpSpPr>
        <a:xfrm>
          <a:off x="0" y="0"/>
          <a:ext cx="0" cy="0"/>
          <a:chOff x="0" y="0"/>
          <a:chExt cx="0" cy="0"/>
        </a:xfrm>
      </p:grpSpPr>
      <p:sp>
        <p:nvSpPr>
          <p:cNvPr id="309" name="Google Shape;309;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0" name="Google Shape;310;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We used wildcard like ‘%’ to filter for </a:t>
            </a:r>
            <a:r>
              <a:rPr b="1" lang="en-US" sz="1800">
                <a:solidFill>
                  <a:schemeClr val="dk1"/>
                </a:solidFill>
              </a:rPr>
              <a:t>WHERE</a:t>
            </a:r>
            <a:r>
              <a:rPr lang="en-US" sz="1800">
                <a:solidFill>
                  <a:schemeClr val="dk1"/>
                </a:solidFill>
              </a:rPr>
              <a:t> </a:t>
            </a:r>
            <a:r>
              <a:rPr lang="en-US" sz="1800">
                <a:solidFill>
                  <a:schemeClr val="dk1"/>
                </a:solidFill>
              </a:rPr>
              <a:t>Mission Outcome</a:t>
            </a:r>
            <a:r>
              <a:rPr lang="en-US" sz="1800">
                <a:solidFill>
                  <a:schemeClr val="dk1"/>
                </a:solidFill>
              </a:rPr>
              <a:t> was a success or a failure.</a:t>
            </a:r>
            <a:endParaRPr sz="1800">
              <a:solidFill>
                <a:schemeClr val="dk1"/>
              </a:solidFill>
            </a:endParaRPr>
          </a:p>
          <a:p>
            <a:pPr indent="0" lvl="0" marL="0" rtl="0" algn="l">
              <a:lnSpc>
                <a:spcPct val="90000"/>
              </a:lnSpc>
              <a:spcBef>
                <a:spcPts val="1400"/>
              </a:spcBef>
              <a:spcAft>
                <a:spcPts val="0"/>
              </a:spcAft>
              <a:buNone/>
            </a:pPr>
            <a:r>
              <a:t/>
            </a:r>
            <a:endParaRPr sz="1800">
              <a:solidFill>
                <a:schemeClr val="dk1"/>
              </a:solidFill>
            </a:endParaRPr>
          </a:p>
        </p:txBody>
      </p:sp>
      <p:sp>
        <p:nvSpPr>
          <p:cNvPr id="311" name="Google Shape;311;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2" name="Google Shape;312;p44"/>
          <p:cNvPicPr preferRelativeResize="0"/>
          <p:nvPr/>
        </p:nvPicPr>
        <p:blipFill>
          <a:blip r:embed="rId4">
            <a:alphaModFix/>
          </a:blip>
          <a:stretch>
            <a:fillRect/>
          </a:stretch>
        </p:blipFill>
        <p:spPr>
          <a:xfrm>
            <a:off x="2917675" y="2596568"/>
            <a:ext cx="3780924" cy="342900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p45"/>
          <p:cNvSpPr txBox="1"/>
          <p:nvPr>
            <p:ph idx="1" type="body"/>
          </p:nvPr>
        </p:nvSpPr>
        <p:spPr>
          <a:xfrm>
            <a:off x="770000" y="1825625"/>
            <a:ext cx="37920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We determined the booster that have carried the maximum payload using a subquery in the </a:t>
            </a:r>
            <a:r>
              <a:rPr b="1" lang="en-US" sz="1800">
                <a:solidFill>
                  <a:schemeClr val="dk1"/>
                </a:solidFill>
              </a:rPr>
              <a:t>WHERE</a:t>
            </a:r>
            <a:r>
              <a:rPr lang="en-US" sz="1800">
                <a:solidFill>
                  <a:schemeClr val="dk1"/>
                </a:solidFill>
              </a:rPr>
              <a:t> clause and the </a:t>
            </a:r>
            <a:r>
              <a:rPr b="1" lang="en-US" sz="1800">
                <a:solidFill>
                  <a:schemeClr val="dk1"/>
                </a:solidFill>
              </a:rPr>
              <a:t>MAX() </a:t>
            </a:r>
            <a:r>
              <a:rPr lang="en-US" sz="1800">
                <a:solidFill>
                  <a:schemeClr val="dk1"/>
                </a:solidFill>
              </a:rPr>
              <a:t>function.</a:t>
            </a:r>
            <a:endParaRPr sz="1800">
              <a:solidFill>
                <a:schemeClr val="dk1"/>
              </a:solidFill>
            </a:endParaRPr>
          </a:p>
          <a:p>
            <a:pPr indent="0" lvl="0" marL="0" rtl="0" algn="l">
              <a:lnSpc>
                <a:spcPct val="90000"/>
              </a:lnSpc>
              <a:spcBef>
                <a:spcPts val="1400"/>
              </a:spcBef>
              <a:spcAft>
                <a:spcPts val="0"/>
              </a:spcAft>
              <a:buNone/>
            </a:pPr>
            <a:r>
              <a:t/>
            </a:r>
            <a:endParaRPr b="1" sz="1800">
              <a:solidFill>
                <a:schemeClr val="dk1"/>
              </a:solidFill>
            </a:endParaRPr>
          </a:p>
        </p:txBody>
      </p:sp>
      <p:sp>
        <p:nvSpPr>
          <p:cNvPr id="319" name="Google Shape;319;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0" name="Google Shape;320;p45"/>
          <p:cNvPicPr preferRelativeResize="0"/>
          <p:nvPr/>
        </p:nvPicPr>
        <p:blipFill>
          <a:blip r:embed="rId4">
            <a:alphaModFix/>
          </a:blip>
          <a:stretch>
            <a:fillRect/>
          </a:stretch>
        </p:blipFill>
        <p:spPr>
          <a:xfrm>
            <a:off x="5045300" y="1744286"/>
            <a:ext cx="5755725" cy="4633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4" name="Shape 324"/>
        <p:cNvGrpSpPr/>
        <p:nvPr/>
      </p:nvGrpSpPr>
      <p:grpSpPr>
        <a:xfrm>
          <a:off x="0" y="0"/>
          <a:ext cx="0" cy="0"/>
          <a:chOff x="0" y="0"/>
          <a:chExt cx="0" cy="0"/>
        </a:xfrm>
      </p:grpSpPr>
      <p:sp>
        <p:nvSpPr>
          <p:cNvPr id="325" name="Google Shape;325;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6" name="Google Shape;326;p46"/>
          <p:cNvSpPr txBox="1"/>
          <p:nvPr>
            <p:ph idx="1" type="body"/>
          </p:nvPr>
        </p:nvSpPr>
        <p:spPr>
          <a:xfrm>
            <a:off x="770006" y="1825625"/>
            <a:ext cx="38121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US" sz="1800">
                <a:solidFill>
                  <a:srgbClr val="292929"/>
                </a:solidFill>
              </a:rPr>
              <a:t>We used a combinations of the </a:t>
            </a:r>
            <a:r>
              <a:rPr b="1" lang="en-US" sz="1800">
                <a:solidFill>
                  <a:srgbClr val="292929"/>
                </a:solidFill>
              </a:rPr>
              <a:t>WHERE</a:t>
            </a:r>
            <a:r>
              <a:rPr lang="en-US" sz="1800">
                <a:solidFill>
                  <a:srgbClr val="292929"/>
                </a:solidFill>
              </a:rPr>
              <a:t> clause, </a:t>
            </a:r>
            <a:r>
              <a:rPr b="1" lang="en-US" sz="1800">
                <a:solidFill>
                  <a:srgbClr val="292929"/>
                </a:solidFill>
              </a:rPr>
              <a:t>LIKE</a:t>
            </a:r>
            <a:r>
              <a:rPr lang="en-US" sz="1800">
                <a:solidFill>
                  <a:srgbClr val="292929"/>
                </a:solidFill>
              </a:rPr>
              <a:t>, </a:t>
            </a:r>
            <a:r>
              <a:rPr b="1" lang="en-US" sz="1800">
                <a:solidFill>
                  <a:srgbClr val="292929"/>
                </a:solidFill>
              </a:rPr>
              <a:t>AND</a:t>
            </a:r>
            <a:r>
              <a:rPr lang="en-US" sz="1800">
                <a:solidFill>
                  <a:srgbClr val="292929"/>
                </a:solidFill>
              </a:rPr>
              <a:t>, and </a:t>
            </a:r>
            <a:r>
              <a:rPr b="1" lang="en-US" sz="1800">
                <a:solidFill>
                  <a:srgbClr val="292929"/>
                </a:solidFill>
              </a:rPr>
              <a:t>BETWEEN</a:t>
            </a:r>
            <a:r>
              <a:rPr lang="en-US" sz="1800">
                <a:solidFill>
                  <a:srgbClr val="292929"/>
                </a:solidFill>
              </a:rPr>
              <a:t> conditions to filter for failed landing outcomes in drone ship, their booster versions, and launch site names for year 2015</a:t>
            </a:r>
            <a:endParaRPr sz="1800">
              <a:solidFill>
                <a:srgbClr val="292929"/>
              </a:solidFill>
            </a:endParaRPr>
          </a:p>
        </p:txBody>
      </p:sp>
      <p:sp>
        <p:nvSpPr>
          <p:cNvPr id="327" name="Google Shape;327;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8" name="Google Shape;328;p46"/>
          <p:cNvPicPr preferRelativeResize="0"/>
          <p:nvPr/>
        </p:nvPicPr>
        <p:blipFill>
          <a:blip r:embed="rId4">
            <a:alphaModFix/>
          </a:blip>
          <a:stretch>
            <a:fillRect/>
          </a:stretch>
        </p:blipFill>
        <p:spPr>
          <a:xfrm>
            <a:off x="4664331" y="2251937"/>
            <a:ext cx="7305095" cy="26094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2" name="Shape 332"/>
        <p:cNvGrpSpPr/>
        <p:nvPr/>
      </p:nvGrpSpPr>
      <p:grpSpPr>
        <a:xfrm>
          <a:off x="0" y="0"/>
          <a:ext cx="0" cy="0"/>
          <a:chOff x="0" y="0"/>
          <a:chExt cx="0" cy="0"/>
        </a:xfrm>
      </p:grpSpPr>
      <p:sp>
        <p:nvSpPr>
          <p:cNvPr id="333" name="Google Shape;333;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4" name="Google Shape;334;p47"/>
          <p:cNvSpPr txBox="1"/>
          <p:nvPr>
            <p:ph idx="1" type="body"/>
          </p:nvPr>
        </p:nvSpPr>
        <p:spPr>
          <a:xfrm>
            <a:off x="770000" y="1825625"/>
            <a:ext cx="48549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1400"/>
              </a:spcBef>
              <a:spcAft>
                <a:spcPts val="0"/>
              </a:spcAft>
              <a:buClr>
                <a:schemeClr val="dk1"/>
              </a:buClr>
              <a:buSzPts val="1800"/>
              <a:buChar char="●"/>
            </a:pPr>
            <a:r>
              <a:rPr lang="en-US" sz="1800">
                <a:solidFill>
                  <a:schemeClr val="dk1"/>
                </a:solidFill>
              </a:rPr>
              <a:t>We selected Landing outcomes and the </a:t>
            </a:r>
            <a:r>
              <a:rPr b="1" lang="en-US" sz="1800">
                <a:solidFill>
                  <a:schemeClr val="dk1"/>
                </a:solidFill>
              </a:rPr>
              <a:t>COUNT</a:t>
            </a:r>
            <a:r>
              <a:rPr lang="en-US" sz="1800">
                <a:solidFill>
                  <a:schemeClr val="dk1"/>
                </a:solidFill>
              </a:rPr>
              <a:t> of landing outcomes from the data and used the </a:t>
            </a:r>
            <a:r>
              <a:rPr b="1" lang="en-US" sz="1800">
                <a:solidFill>
                  <a:schemeClr val="dk1"/>
                </a:solidFill>
              </a:rPr>
              <a:t>WHERE</a:t>
            </a:r>
            <a:r>
              <a:rPr lang="en-US" sz="1800">
                <a:solidFill>
                  <a:schemeClr val="dk1"/>
                </a:solidFill>
              </a:rPr>
              <a:t> clause to filter for landing outcomes </a:t>
            </a:r>
            <a:r>
              <a:rPr b="1" lang="en-US" sz="1800">
                <a:solidFill>
                  <a:schemeClr val="dk1"/>
                </a:solidFill>
              </a:rPr>
              <a:t>BETWEEN</a:t>
            </a:r>
            <a:r>
              <a:rPr lang="en-US" sz="1800">
                <a:solidFill>
                  <a:schemeClr val="dk1"/>
                </a:solidFill>
              </a:rPr>
              <a:t> 2010-06-04 to 2010-03-20.</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sz="1800">
                <a:solidFill>
                  <a:schemeClr val="dk1"/>
                </a:solidFill>
              </a:rPr>
              <a:t>We applied the </a:t>
            </a:r>
            <a:r>
              <a:rPr b="1" lang="en-US" sz="1800">
                <a:solidFill>
                  <a:schemeClr val="dk1"/>
                </a:solidFill>
              </a:rPr>
              <a:t>GROUP BY </a:t>
            </a:r>
            <a:r>
              <a:rPr lang="en-US" sz="1800">
                <a:solidFill>
                  <a:schemeClr val="dk1"/>
                </a:solidFill>
              </a:rPr>
              <a:t>clause to group the landing outcomes and the </a:t>
            </a:r>
            <a:r>
              <a:rPr b="1" lang="en-US" sz="1800">
                <a:solidFill>
                  <a:schemeClr val="dk1"/>
                </a:solidFill>
              </a:rPr>
              <a:t>ORDER BY </a:t>
            </a:r>
            <a:r>
              <a:rPr lang="en-US" sz="1800">
                <a:solidFill>
                  <a:schemeClr val="dk1"/>
                </a:solidFill>
              </a:rPr>
              <a:t>clause to order the grouped landing outcome in descending order.</a:t>
            </a:r>
            <a:endParaRPr sz="1800">
              <a:solidFill>
                <a:srgbClr val="292929"/>
              </a:solidFill>
            </a:endParaRPr>
          </a:p>
        </p:txBody>
      </p:sp>
      <p:sp>
        <p:nvSpPr>
          <p:cNvPr id="335" name="Google Shape;335;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6" name="Google Shape;336;p47"/>
          <p:cNvPicPr preferRelativeResize="0"/>
          <p:nvPr/>
        </p:nvPicPr>
        <p:blipFill>
          <a:blip r:embed="rId4">
            <a:alphaModFix/>
          </a:blip>
          <a:stretch>
            <a:fillRect/>
          </a:stretch>
        </p:blipFill>
        <p:spPr>
          <a:xfrm>
            <a:off x="5765000" y="1651174"/>
            <a:ext cx="6122199" cy="42885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7" name="Google Shape;347;p4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48" name="Google Shape;348;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Global Rocket Launch Points</a:t>
            </a:r>
            <a:endParaRPr/>
          </a:p>
        </p:txBody>
      </p:sp>
      <p:pic>
        <p:nvPicPr>
          <p:cNvPr id="349" name="Google Shape;349;p49"/>
          <p:cNvPicPr preferRelativeResize="0"/>
          <p:nvPr/>
        </p:nvPicPr>
        <p:blipFill>
          <a:blip r:embed="rId4">
            <a:alphaModFix/>
          </a:blip>
          <a:stretch>
            <a:fillRect/>
          </a:stretch>
        </p:blipFill>
        <p:spPr>
          <a:xfrm>
            <a:off x="770000" y="1825625"/>
            <a:ext cx="10216800" cy="45783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5" name="Google Shape;355;p5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56" name="Google Shape;356;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Colored Markers for Launch Locations</a:t>
            </a:r>
            <a:endParaRPr/>
          </a:p>
        </p:txBody>
      </p:sp>
      <p:pic>
        <p:nvPicPr>
          <p:cNvPr id="357" name="Google Shape;357;p50"/>
          <p:cNvPicPr preferRelativeResize="0"/>
          <p:nvPr/>
        </p:nvPicPr>
        <p:blipFill>
          <a:blip r:embed="rId4">
            <a:alphaModFix/>
          </a:blip>
          <a:stretch>
            <a:fillRect/>
          </a:stretch>
        </p:blipFill>
        <p:spPr>
          <a:xfrm>
            <a:off x="770000" y="1802538"/>
            <a:ext cx="9863527" cy="43975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Distance from Launch Sites to Key Landmarks</a:t>
            </a:r>
            <a:endParaRPr/>
          </a:p>
        </p:txBody>
      </p:sp>
      <p:pic>
        <p:nvPicPr>
          <p:cNvPr id="364" name="Google Shape;364;p51"/>
          <p:cNvPicPr preferRelativeResize="0"/>
          <p:nvPr/>
        </p:nvPicPr>
        <p:blipFill>
          <a:blip r:embed="rId4">
            <a:alphaModFix/>
          </a:blip>
          <a:stretch>
            <a:fillRect/>
          </a:stretch>
        </p:blipFill>
        <p:spPr>
          <a:xfrm>
            <a:off x="1005184" y="1629849"/>
            <a:ext cx="9560042" cy="47973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Percentage by Launch Site</a:t>
            </a:r>
            <a:endParaRPr/>
          </a:p>
        </p:txBody>
      </p:sp>
      <p:pic>
        <p:nvPicPr>
          <p:cNvPr id="376" name="Google Shape;376;p53"/>
          <p:cNvPicPr preferRelativeResize="0"/>
          <p:nvPr/>
        </p:nvPicPr>
        <p:blipFill>
          <a:blip r:embed="rId4">
            <a:alphaModFix/>
          </a:blip>
          <a:stretch>
            <a:fillRect/>
          </a:stretch>
        </p:blipFill>
        <p:spPr>
          <a:xfrm>
            <a:off x="900075" y="1794124"/>
            <a:ext cx="10391832" cy="4633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85425" y="1515950"/>
            <a:ext cx="10128600" cy="4601400"/>
          </a:xfrm>
          <a:prstGeom prst="rect">
            <a:avLst/>
          </a:prstGeom>
          <a:noFill/>
          <a:ln>
            <a:noFill/>
          </a:ln>
        </p:spPr>
        <p:txBody>
          <a:bodyPr anchorCtr="0" anchor="t" bIns="45700" lIns="91425" spcFirstLastPara="1" rIns="91425" wrap="square" tIns="45700">
            <a:normAutofit/>
          </a:bodyPr>
          <a:lstStyle/>
          <a:p>
            <a:pPr indent="-203200" lvl="0" marL="228600" marR="0" rtl="0" algn="l">
              <a:lnSpc>
                <a:spcPct val="115000"/>
              </a:lnSpc>
              <a:spcBef>
                <a:spcPts val="0"/>
              </a:spcBef>
              <a:spcAft>
                <a:spcPts val="0"/>
              </a:spcAft>
              <a:buClr>
                <a:srgbClr val="292929"/>
              </a:buClr>
              <a:buSzPts val="1800"/>
              <a:buFont typeface="Arial"/>
              <a:buChar char="•"/>
            </a:pPr>
            <a:r>
              <a:rPr lang="en-US" sz="1800">
                <a:solidFill>
                  <a:srgbClr val="292929"/>
                </a:solidFill>
                <a:latin typeface="Arial"/>
                <a:ea typeface="Arial"/>
                <a:cs typeface="Arial"/>
                <a:sym typeface="Arial"/>
              </a:rPr>
              <a:t>Project background and context</a:t>
            </a:r>
            <a:endParaRPr sz="1800">
              <a:solidFill>
                <a:srgbClr val="292929"/>
              </a:solidFill>
            </a:endParaRPr>
          </a:p>
          <a:p>
            <a:pPr indent="-336550" lvl="1" marL="914400" rtl="0" algn="just">
              <a:lnSpc>
                <a:spcPct val="115000"/>
              </a:lnSpc>
              <a:spcBef>
                <a:spcPts val="0"/>
              </a:spcBef>
              <a:spcAft>
                <a:spcPts val="0"/>
              </a:spcAft>
              <a:buClr>
                <a:srgbClr val="292929"/>
              </a:buClr>
              <a:buSzPts val="1700"/>
              <a:buChar char="○"/>
            </a:pPr>
            <a:r>
              <a:rPr lang="en-US" sz="1700">
                <a:solidFill>
                  <a:srgbClr val="292929"/>
                </a:solidFil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sz="1800">
              <a:solidFill>
                <a:srgbClr val="292929"/>
              </a:solidFill>
            </a:endParaRPr>
          </a:p>
          <a:p>
            <a:pPr indent="-203200" lvl="0" marL="228600" marR="0" rtl="0" algn="l">
              <a:lnSpc>
                <a:spcPct val="11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Problems you want to find answers</a:t>
            </a:r>
            <a:endParaRPr sz="1800">
              <a:solidFill>
                <a:srgbClr val="292929"/>
              </a:solidFill>
              <a:latin typeface="Arial"/>
              <a:ea typeface="Arial"/>
              <a:cs typeface="Arial"/>
              <a:sym typeface="Aria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What factors determine if the rocket will land successfully?</a:t>
            </a:r>
            <a:endParaRPr sz="1700">
              <a:solidFill>
                <a:srgbClr val="292929"/>
              </a:solidFill>
            </a:endParaRPr>
          </a:p>
          <a:p>
            <a:pPr indent="-336550" lvl="1" marL="914400" rtl="0" algn="l">
              <a:lnSpc>
                <a:spcPct val="115000"/>
              </a:lnSpc>
              <a:spcBef>
                <a:spcPts val="0"/>
              </a:spcBef>
              <a:spcAft>
                <a:spcPts val="0"/>
              </a:spcAft>
              <a:buClr>
                <a:srgbClr val="292929"/>
              </a:buClr>
              <a:buSzPts val="1700"/>
              <a:buChar char="○"/>
            </a:pPr>
            <a:r>
              <a:rPr lang="en-US" sz="1700">
                <a:solidFill>
                  <a:srgbClr val="292929"/>
                </a:solidFill>
              </a:rPr>
              <a:t>The interaction amongst various features that determine the success rate of a successful landing.</a:t>
            </a:r>
            <a:endParaRPr sz="1700">
              <a:solidFill>
                <a:srgbClr val="292929"/>
              </a:solidFill>
            </a:endParaRPr>
          </a:p>
          <a:p>
            <a:pPr indent="-342900" lvl="1" marL="914400" rtl="0" algn="l">
              <a:lnSpc>
                <a:spcPct val="115000"/>
              </a:lnSpc>
              <a:spcBef>
                <a:spcPts val="0"/>
              </a:spcBef>
              <a:spcAft>
                <a:spcPts val="0"/>
              </a:spcAft>
              <a:buClr>
                <a:srgbClr val="292929"/>
              </a:buClr>
              <a:buSzPts val="1800"/>
              <a:buChar char="○"/>
            </a:pPr>
            <a:r>
              <a:rPr lang="en-US" sz="1700">
                <a:solidFill>
                  <a:srgbClr val="292929"/>
                </a:solidFill>
              </a:rPr>
              <a:t>What operating conditions needs to be in place to ensure a successful landing program</a:t>
            </a:r>
            <a:r>
              <a:rPr lang="en-US" sz="1800">
                <a:solidFill>
                  <a:srgbClr val="292929"/>
                </a:solidFill>
              </a:rPr>
              <a:t>.</a:t>
            </a:r>
            <a:endParaRPr sz="18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Launch Site with Top Success Ratio</a:t>
            </a:r>
            <a:endParaRPr/>
          </a:p>
        </p:txBody>
      </p:sp>
      <p:pic>
        <p:nvPicPr>
          <p:cNvPr id="383" name="Google Shape;383;p54"/>
          <p:cNvPicPr preferRelativeResize="0"/>
          <p:nvPr/>
        </p:nvPicPr>
        <p:blipFill>
          <a:blip r:embed="rId4">
            <a:alphaModFix/>
          </a:blip>
          <a:stretch>
            <a:fillRect/>
          </a:stretch>
        </p:blipFill>
        <p:spPr>
          <a:xfrm>
            <a:off x="1205150" y="1761474"/>
            <a:ext cx="8409972" cy="479065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Scatter Plot: Payload and Launch Outcome by Site with Filter</a:t>
            </a:r>
            <a:endParaRPr/>
          </a:p>
        </p:txBody>
      </p:sp>
      <p:pic>
        <p:nvPicPr>
          <p:cNvPr id="390" name="Google Shape;390;p55"/>
          <p:cNvPicPr preferRelativeResize="0"/>
          <p:nvPr/>
        </p:nvPicPr>
        <p:blipFill>
          <a:blip r:embed="rId4">
            <a:alphaModFix/>
          </a:blip>
          <a:stretch>
            <a:fillRect/>
          </a:stretch>
        </p:blipFill>
        <p:spPr>
          <a:xfrm>
            <a:off x="880275" y="1627687"/>
            <a:ext cx="10001502" cy="36026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1" name="Google Shape;401;p57"/>
          <p:cNvSpPr txBox="1"/>
          <p:nvPr>
            <p:ph idx="1" type="body"/>
          </p:nvPr>
        </p:nvSpPr>
        <p:spPr>
          <a:xfrm>
            <a:off x="770000" y="2082125"/>
            <a:ext cx="9146100" cy="5490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400"/>
              </a:spcBef>
              <a:spcAft>
                <a:spcPts val="0"/>
              </a:spcAft>
              <a:buClr>
                <a:schemeClr val="dk1"/>
              </a:buClr>
              <a:buSzPts val="1800"/>
              <a:buChar char="●"/>
            </a:pPr>
            <a:r>
              <a:rPr lang="en-US" sz="1800">
                <a:solidFill>
                  <a:schemeClr val="dk1"/>
                </a:solidFill>
              </a:rPr>
              <a:t>The decision tree classifier is the model with the highest classification accuracy</a:t>
            </a:r>
            <a:endParaRPr sz="1800">
              <a:solidFill>
                <a:srgbClr val="292929"/>
              </a:solidFill>
            </a:endParaRPr>
          </a:p>
        </p:txBody>
      </p:sp>
      <p:sp>
        <p:nvSpPr>
          <p:cNvPr id="402" name="Google Shape;402;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3" name="Google Shape;403;p57"/>
          <p:cNvPicPr preferRelativeResize="0"/>
          <p:nvPr/>
        </p:nvPicPr>
        <p:blipFill>
          <a:blip r:embed="rId4">
            <a:alphaModFix/>
          </a:blip>
          <a:stretch>
            <a:fillRect/>
          </a:stretch>
        </p:blipFill>
        <p:spPr>
          <a:xfrm>
            <a:off x="1145025" y="2893800"/>
            <a:ext cx="10380085" cy="30896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9" name="Google Shape;409;p58"/>
          <p:cNvSpPr txBox="1"/>
          <p:nvPr>
            <p:ph idx="1" type="body"/>
          </p:nvPr>
        </p:nvSpPr>
        <p:spPr>
          <a:xfrm>
            <a:off x="770000" y="1676400"/>
            <a:ext cx="9837900" cy="45900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The confusion matrix for the decision tree classifier shows that the classifier can distinguish between the different classes. The major problem is the false positives .i.e., unsuccessful landing marked as successful landing by the classifier.</a:t>
            </a:r>
            <a:endParaRPr sz="1800">
              <a:solidFill>
                <a:srgbClr val="292929"/>
              </a:solidFill>
            </a:endParaRPr>
          </a:p>
        </p:txBody>
      </p:sp>
      <p:sp>
        <p:nvSpPr>
          <p:cNvPr id="410" name="Google Shape;410;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1" name="Google Shape;411;p58"/>
          <p:cNvPicPr preferRelativeResize="0"/>
          <p:nvPr/>
        </p:nvPicPr>
        <p:blipFill>
          <a:blip r:embed="rId4">
            <a:alphaModFix/>
          </a:blip>
          <a:stretch>
            <a:fillRect/>
          </a:stretch>
        </p:blipFill>
        <p:spPr>
          <a:xfrm>
            <a:off x="2737175" y="2836700"/>
            <a:ext cx="4571250" cy="33097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59"/>
          <p:cNvSpPr txBox="1"/>
          <p:nvPr>
            <p:ph idx="1" type="body"/>
          </p:nvPr>
        </p:nvSpPr>
        <p:spPr>
          <a:xfrm>
            <a:off x="810117" y="1824925"/>
            <a:ext cx="10228800" cy="4311300"/>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A higher number of flights at a launch site correlates with an increased success rate at that site.</a:t>
            </a:r>
            <a:endParaRPr sz="1800">
              <a:solidFill>
                <a:srgbClr val="292929"/>
              </a:solidFill>
            </a:endParaRPr>
          </a:p>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The launch success rate began to rise steadily from 2013 through 2020.</a:t>
            </a:r>
            <a:endParaRPr sz="1800">
              <a:solidFill>
                <a:srgbClr val="292929"/>
              </a:solidFill>
            </a:endParaRPr>
          </a:p>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Orbits such as ES-L1, GEO, HEO, SSO, and VLEO exhibited the highest success rates.</a:t>
            </a:r>
            <a:endParaRPr sz="1800">
              <a:solidFill>
                <a:srgbClr val="292929"/>
              </a:solidFill>
            </a:endParaRPr>
          </a:p>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KSC LC-39A recorded the most successful launches across all sites.</a:t>
            </a:r>
            <a:endParaRPr sz="1800">
              <a:solidFill>
                <a:srgbClr val="292929"/>
              </a:solidFill>
            </a:endParaRPr>
          </a:p>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The Decision Tree Classifier proved to be the most effective machine learning algorithm for this task.</a:t>
            </a:r>
            <a:endParaRPr sz="1800">
              <a:solidFill>
                <a:srgbClr val="292929"/>
              </a:solidFill>
            </a:endParaRPr>
          </a:p>
        </p:txBody>
      </p:sp>
      <p:sp>
        <p:nvSpPr>
          <p:cNvPr id="418" name="Google Shape;418;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Autofit/>
          </a:bodyPr>
          <a:lstStyle/>
          <a:p>
            <a:pPr indent="0" lvl="0" marL="0" marR="0" rtl="0" algn="l">
              <a:lnSpc>
                <a:spcPct val="105000"/>
              </a:lnSpc>
              <a:spcBef>
                <a:spcPts val="0"/>
              </a:spcBef>
              <a:spcAft>
                <a:spcPts val="0"/>
              </a:spcAft>
              <a:buClr>
                <a:srgbClr val="0B49CB"/>
              </a:buClr>
              <a:buSzPts val="2200"/>
              <a:buFont typeface="Arial"/>
              <a:buNone/>
            </a:pPr>
            <a:r>
              <a:rPr lang="en-US" sz="1800">
                <a:solidFill>
                  <a:srgbClr val="0B49CB"/>
                </a:solidFill>
                <a:latin typeface="Arial"/>
                <a:ea typeface="Arial"/>
                <a:cs typeface="Arial"/>
                <a:sym typeface="Arial"/>
              </a:rPr>
              <a:t>Executive Summary</a:t>
            </a:r>
            <a:endParaRPr sz="1800"/>
          </a:p>
          <a:p>
            <a:pPr indent="-203200" lvl="0" marL="228600" marR="0" rtl="0" algn="l">
              <a:lnSpc>
                <a:spcPct val="10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Data collection methodology:</a:t>
            </a:r>
            <a:endParaRPr sz="1800"/>
          </a:p>
          <a:p>
            <a:pPr indent="-215900" lvl="1" marL="685800" marR="0" rtl="0" algn="l">
              <a:lnSpc>
                <a:spcPct val="105000"/>
              </a:lnSpc>
              <a:spcBef>
                <a:spcPts val="1400"/>
              </a:spcBef>
              <a:spcAft>
                <a:spcPts val="0"/>
              </a:spcAft>
              <a:buClr>
                <a:srgbClr val="757070"/>
              </a:buClr>
              <a:buSzPts val="1700"/>
              <a:buFont typeface="Arial"/>
              <a:buChar char="•"/>
            </a:pPr>
            <a:r>
              <a:rPr lang="en-US" sz="1700">
                <a:solidFill>
                  <a:srgbClr val="767171"/>
                </a:solidFill>
              </a:rPr>
              <a:t>Data was collected using SpaceX API and web scraping from Wikipedia. </a:t>
            </a:r>
            <a:endParaRPr sz="1700"/>
          </a:p>
          <a:p>
            <a:pPr indent="-203200" lvl="0" marL="228600" marR="0" rtl="0" algn="l">
              <a:lnSpc>
                <a:spcPct val="10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Perform data wrangling</a:t>
            </a:r>
            <a:endParaRPr sz="1800"/>
          </a:p>
          <a:p>
            <a:pPr indent="-336550" lvl="1" marL="914400" rtl="0" algn="l">
              <a:lnSpc>
                <a:spcPct val="105000"/>
              </a:lnSpc>
              <a:spcBef>
                <a:spcPts val="0"/>
              </a:spcBef>
              <a:spcAft>
                <a:spcPts val="0"/>
              </a:spcAft>
              <a:buClr>
                <a:srgbClr val="757070"/>
              </a:buClr>
              <a:buSzPts val="1700"/>
              <a:buChar char="•"/>
            </a:pPr>
            <a:r>
              <a:rPr lang="en-US" sz="1700">
                <a:solidFill>
                  <a:srgbClr val="767171"/>
                </a:solidFill>
              </a:rPr>
              <a:t>One-hot encoding was applied to categorical features</a:t>
            </a:r>
            <a:endParaRPr sz="1700">
              <a:solidFill>
                <a:srgbClr val="757070"/>
              </a:solidFill>
            </a:endParaRPr>
          </a:p>
          <a:p>
            <a:pPr indent="-203200" lvl="0" marL="228600" marR="0" rtl="0" algn="l">
              <a:lnSpc>
                <a:spcPct val="10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Perform exploratory data analysis (EDA) using visualization and SQL</a:t>
            </a:r>
            <a:endParaRPr sz="1800"/>
          </a:p>
          <a:p>
            <a:pPr indent="-203200" lvl="0" marL="228600" marR="0" rtl="0" algn="l">
              <a:lnSpc>
                <a:spcPct val="10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Perform interactive visual analytics using Folium and Plotly Dash</a:t>
            </a:r>
            <a:endParaRPr sz="1800"/>
          </a:p>
          <a:p>
            <a:pPr indent="-203200" lvl="0" marL="228600" marR="0" rtl="0" algn="l">
              <a:lnSpc>
                <a:spcPct val="105000"/>
              </a:lnSpc>
              <a:spcBef>
                <a:spcPts val="1400"/>
              </a:spcBef>
              <a:spcAft>
                <a:spcPts val="0"/>
              </a:spcAft>
              <a:buClr>
                <a:srgbClr val="292929"/>
              </a:buClr>
              <a:buSzPts val="1800"/>
              <a:buFont typeface="Arial"/>
              <a:buChar char="•"/>
            </a:pPr>
            <a:r>
              <a:rPr lang="en-US" sz="1800">
                <a:solidFill>
                  <a:srgbClr val="292929"/>
                </a:solidFill>
                <a:latin typeface="Arial"/>
                <a:ea typeface="Arial"/>
                <a:cs typeface="Arial"/>
                <a:sym typeface="Arial"/>
              </a:rPr>
              <a:t>Perform predictive analysis using classification models</a:t>
            </a:r>
            <a:endParaRPr sz="1800"/>
          </a:p>
          <a:p>
            <a:pPr indent="-215900" lvl="1" marL="685800" marR="0" rtl="0" algn="l">
              <a:lnSpc>
                <a:spcPct val="105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How to build, tune, evaluate classification mod</a:t>
            </a:r>
            <a:r>
              <a:rPr b="0" i="0" lang="en-US" sz="1700" u="none" cap="none" strike="noStrike">
                <a:solidFill>
                  <a:srgbClr val="757070"/>
                </a:solidFill>
                <a:latin typeface="Arial"/>
                <a:ea typeface="Arial"/>
                <a:cs typeface="Arial"/>
                <a:sym typeface="Arial"/>
              </a:rPr>
              <a:t>els</a:t>
            </a:r>
            <a:endParaRPr sz="1700">
              <a:solidFill>
                <a:srgbClr val="292929"/>
              </a:solidFill>
              <a:latin typeface="Arial"/>
              <a:ea typeface="Arial"/>
              <a:cs typeface="Arial"/>
              <a:sym typeface="Arial"/>
            </a:endParaRPr>
          </a:p>
          <a:p>
            <a:pPr indent="-193675" lvl="0" marL="228600" marR="0" rtl="0" algn="l">
              <a:lnSpc>
                <a:spcPct val="105000"/>
              </a:lnSpc>
              <a:spcBef>
                <a:spcPts val="1400"/>
              </a:spcBef>
              <a:spcAft>
                <a:spcPts val="0"/>
              </a:spcAft>
              <a:buClr>
                <a:srgbClr val="0070C0"/>
              </a:buClr>
              <a:buSzPts val="550"/>
              <a:buFont typeface="Arial"/>
              <a:buNone/>
            </a:pPr>
            <a:r>
              <a:t/>
            </a:r>
            <a:endParaRPr sz="1800">
              <a:solidFill>
                <a:srgbClr val="292929"/>
              </a:solidFill>
              <a:latin typeface="Arial"/>
              <a:ea typeface="Arial"/>
              <a:cs typeface="Arial"/>
              <a:sym typeface="Arial"/>
            </a:endParaRPr>
          </a:p>
          <a:p>
            <a:pPr indent="-193675" lvl="0" marL="228600" marR="0" rtl="0" algn="l">
              <a:lnSpc>
                <a:spcPct val="105000"/>
              </a:lnSpc>
              <a:spcBef>
                <a:spcPts val="1400"/>
              </a:spcBef>
              <a:spcAft>
                <a:spcPts val="0"/>
              </a:spcAft>
              <a:buClr>
                <a:srgbClr val="0070C0"/>
              </a:buClr>
              <a:buSzPts val="550"/>
              <a:buFont typeface="Arial"/>
              <a:buNone/>
            </a:pPr>
            <a:r>
              <a:t/>
            </a:r>
            <a:endParaRPr sz="1800">
              <a:solidFill>
                <a:srgbClr val="292929"/>
              </a:solidFill>
              <a:latin typeface="Arial"/>
              <a:ea typeface="Arial"/>
              <a:cs typeface="Arial"/>
              <a:sym typeface="Arial"/>
            </a:endParaRPr>
          </a:p>
          <a:p>
            <a:pPr indent="-193675" lvl="0" marL="228600" marR="0" rtl="0" algn="l">
              <a:lnSpc>
                <a:spcPct val="105000"/>
              </a:lnSpc>
              <a:spcBef>
                <a:spcPts val="1400"/>
              </a:spcBef>
              <a:spcAft>
                <a:spcPts val="0"/>
              </a:spcAft>
              <a:buClr>
                <a:srgbClr val="0070C0"/>
              </a:buClr>
              <a:buSzPts val="550"/>
              <a:buFont typeface="Arial"/>
              <a:buNone/>
            </a:pPr>
            <a:r>
              <a:t/>
            </a:r>
            <a:endParaRPr sz="18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622425" y="1517050"/>
            <a:ext cx="10244100" cy="3674700"/>
          </a:xfrm>
          <a:prstGeom prst="rect">
            <a:avLst/>
          </a:prstGeom>
          <a:noFill/>
          <a:ln>
            <a:noFill/>
          </a:ln>
        </p:spPr>
        <p:txBody>
          <a:bodyPr anchorCtr="0" anchor="t" bIns="45700" lIns="91425" spcFirstLastPara="1" rIns="91425" wrap="square" tIns="45700">
            <a:noAutofit/>
          </a:bodyPr>
          <a:lstStyle/>
          <a:p>
            <a:pPr indent="-368300" lvl="0" marL="457200" rtl="0" algn="just">
              <a:lnSpc>
                <a:spcPct val="115000"/>
              </a:lnSpc>
              <a:spcBef>
                <a:spcPts val="1400"/>
              </a:spcBef>
              <a:spcAft>
                <a:spcPts val="0"/>
              </a:spcAft>
              <a:buSzPts val="2200"/>
              <a:buChar char="●"/>
            </a:pPr>
            <a:r>
              <a:rPr lang="en-US" sz="2200">
                <a:solidFill>
                  <a:srgbClr val="292929"/>
                </a:solidFill>
              </a:rPr>
              <a:t>The data was collected using various methods</a:t>
            </a:r>
            <a:endParaRPr sz="2200">
              <a:solidFill>
                <a:srgbClr val="292929"/>
              </a:solidFill>
            </a:endParaRPr>
          </a:p>
          <a:p>
            <a:pPr indent="-336550" lvl="1" marL="914400" rtl="0" algn="just">
              <a:lnSpc>
                <a:spcPct val="115000"/>
              </a:lnSpc>
              <a:spcBef>
                <a:spcPts val="0"/>
              </a:spcBef>
              <a:spcAft>
                <a:spcPts val="0"/>
              </a:spcAft>
              <a:buSzPts val="1700"/>
              <a:buChar char="○"/>
            </a:pPr>
            <a:r>
              <a:rPr lang="en-US" sz="1700">
                <a:solidFill>
                  <a:srgbClr val="292929"/>
                </a:solidFill>
              </a:rPr>
              <a:t>Data collection was done using get request to the SpaceX API.</a:t>
            </a:r>
            <a:endParaRPr sz="1700">
              <a:solidFill>
                <a:srgbClr val="292929"/>
              </a:solidFill>
            </a:endParaRPr>
          </a:p>
          <a:p>
            <a:pPr indent="-336550" lvl="1" marL="914400" rtl="0" algn="just">
              <a:lnSpc>
                <a:spcPct val="115000"/>
              </a:lnSpc>
              <a:spcBef>
                <a:spcPts val="0"/>
              </a:spcBef>
              <a:spcAft>
                <a:spcPts val="0"/>
              </a:spcAft>
              <a:buSzPts val="1700"/>
              <a:buChar char="○"/>
            </a:pPr>
            <a:r>
              <a:rPr lang="en-US" sz="1700">
                <a:solidFill>
                  <a:srgbClr val="292929"/>
                </a:solidFill>
              </a:rPr>
              <a:t>Next, we decoded the response content as a Json using .json() function call and turn it into a pandas dataframe using .json_normalize().</a:t>
            </a:r>
            <a:endParaRPr sz="1700">
              <a:solidFill>
                <a:srgbClr val="292929"/>
              </a:solidFill>
            </a:endParaRPr>
          </a:p>
          <a:p>
            <a:pPr indent="-336550" lvl="1" marL="914400" rtl="0" algn="just">
              <a:lnSpc>
                <a:spcPct val="115000"/>
              </a:lnSpc>
              <a:spcBef>
                <a:spcPts val="0"/>
              </a:spcBef>
              <a:spcAft>
                <a:spcPts val="0"/>
              </a:spcAft>
              <a:buSzPts val="1700"/>
              <a:buChar char="○"/>
            </a:pPr>
            <a:r>
              <a:rPr lang="en-US" sz="1700">
                <a:solidFill>
                  <a:srgbClr val="292929"/>
                </a:solidFill>
              </a:rPr>
              <a:t>We then cleaned the data, checked for missing values and fill in missing values where necessary.</a:t>
            </a:r>
            <a:endParaRPr sz="1700">
              <a:solidFill>
                <a:srgbClr val="292929"/>
              </a:solidFill>
            </a:endParaRPr>
          </a:p>
          <a:p>
            <a:pPr indent="-336550" lvl="1" marL="914400" rtl="0" algn="just">
              <a:lnSpc>
                <a:spcPct val="115000"/>
              </a:lnSpc>
              <a:spcBef>
                <a:spcPts val="0"/>
              </a:spcBef>
              <a:spcAft>
                <a:spcPts val="0"/>
              </a:spcAft>
              <a:buSzPts val="1700"/>
              <a:buChar char="○"/>
            </a:pPr>
            <a:r>
              <a:rPr lang="en-US" sz="1700">
                <a:solidFill>
                  <a:schemeClr val="dk1"/>
                </a:solidFill>
              </a:rPr>
              <a:t>I</a:t>
            </a:r>
            <a:r>
              <a:rPr lang="en-US" sz="1700">
                <a:solidFill>
                  <a:srgbClr val="292929"/>
                </a:solidFill>
              </a:rPr>
              <a:t>n addition, we performed web scraping from Wikipedia for Falcon 9 launch records with BeautifulSoup.</a:t>
            </a:r>
            <a:endParaRPr sz="1700">
              <a:solidFill>
                <a:srgbClr val="292929"/>
              </a:solidFill>
            </a:endParaRPr>
          </a:p>
          <a:p>
            <a:pPr indent="-336550" lvl="1" marL="914400" rtl="0" algn="just">
              <a:lnSpc>
                <a:spcPct val="115000"/>
              </a:lnSpc>
              <a:spcBef>
                <a:spcPts val="0"/>
              </a:spcBef>
              <a:spcAft>
                <a:spcPts val="0"/>
              </a:spcAft>
              <a:buSzPts val="1700"/>
              <a:buChar char="○"/>
            </a:pPr>
            <a:r>
              <a:rPr lang="en-US" sz="1700">
                <a:solidFill>
                  <a:srgbClr val="292929"/>
                </a:solidFill>
              </a:rPr>
              <a:t>The objective was to extract the launch records as HTML table, parse the table and convert it to a pandas dataframe for future analysis.</a:t>
            </a:r>
            <a:endParaRPr sz="1600">
              <a:solidFill>
                <a:schemeClr val="dk1"/>
              </a:solidFill>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5923662" y="1809738"/>
            <a:ext cx="5460900" cy="4206900"/>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1000"/>
              </a:spcBef>
              <a:spcAft>
                <a:spcPts val="0"/>
              </a:spcAft>
              <a:buClr>
                <a:srgbClr val="1C7DDB"/>
              </a:buClr>
              <a:buSzPts val="2200"/>
              <a:buFont typeface="Arial"/>
              <a:buNone/>
            </a:pPr>
            <a:r>
              <a:t/>
            </a:r>
            <a:endParaRPr b="0" i="0" sz="2800" u="none" cap="none" strike="noStrike">
              <a:solidFill>
                <a:schemeClr val="dk1"/>
              </a:solidFill>
              <a:latin typeface="Calibri"/>
              <a:ea typeface="Calibri"/>
              <a:cs typeface="Calibri"/>
              <a:sym typeface="Calibri"/>
            </a:endParaRPr>
          </a:p>
        </p:txBody>
      </p:sp>
      <p:sp>
        <p:nvSpPr>
          <p:cNvPr id="137" name="Google Shape;137;p22"/>
          <p:cNvSpPr txBox="1"/>
          <p:nvPr>
            <p:ph idx="2"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342900" lvl="0" marL="457200" rtl="0" algn="l">
              <a:lnSpc>
                <a:spcPct val="115000"/>
              </a:lnSpc>
              <a:spcBef>
                <a:spcPts val="1400"/>
              </a:spcBef>
              <a:spcAft>
                <a:spcPts val="0"/>
              </a:spcAft>
              <a:buClr>
                <a:srgbClr val="292929"/>
              </a:buClr>
              <a:buSzPts val="1800"/>
              <a:buChar char="●"/>
            </a:pPr>
            <a:r>
              <a:rPr lang="en-US" sz="1800">
                <a:solidFill>
                  <a:srgbClr val="292929"/>
                </a:solidFill>
              </a:rPr>
              <a:t>I used the get request to the SpaceX API to collect data, clean the requested data and did some basic data wrangling and formatting.</a:t>
            </a:r>
            <a:endParaRPr sz="1800">
              <a:solidFill>
                <a:srgbClr val="292929"/>
              </a:solidFill>
            </a:endParaRPr>
          </a:p>
          <a:p>
            <a:pPr indent="-342900" lvl="0" marL="457200" marR="0" rtl="0" algn="l">
              <a:lnSpc>
                <a:spcPct val="115000"/>
              </a:lnSpc>
              <a:spcBef>
                <a:spcPts val="0"/>
              </a:spcBef>
              <a:spcAft>
                <a:spcPts val="0"/>
              </a:spcAft>
              <a:buClr>
                <a:srgbClr val="292929"/>
              </a:buClr>
              <a:buSzPts val="1800"/>
              <a:buChar char="●"/>
            </a:pPr>
            <a:r>
              <a:rPr lang="en-US" sz="1800">
                <a:solidFill>
                  <a:srgbClr val="292929"/>
                </a:solidFill>
              </a:rPr>
              <a:t>Github URL -  </a:t>
            </a:r>
            <a:r>
              <a:rPr lang="en-US" sz="1800" u="sng">
                <a:solidFill>
                  <a:schemeClr val="hlink"/>
                </a:solidFill>
                <a:hlinkClick r:id="rId4"/>
              </a:rPr>
              <a:t>github_link</a:t>
            </a:r>
            <a:endParaRPr sz="1800">
              <a:solidFill>
                <a:srgbClr val="292929"/>
              </a:solidFill>
            </a:endParaRPr>
          </a:p>
          <a:p>
            <a:pPr indent="0" lvl="0" marL="457200" marR="0" rtl="0" algn="l">
              <a:lnSpc>
                <a:spcPct val="115000"/>
              </a:lnSpc>
              <a:spcBef>
                <a:spcPts val="1000"/>
              </a:spcBef>
              <a:spcAft>
                <a:spcPts val="0"/>
              </a:spcAft>
              <a:buNone/>
            </a:pPr>
            <a:r>
              <a:t/>
            </a:r>
            <a:endParaRPr sz="1800">
              <a:solidFill>
                <a:schemeClr val="dk1"/>
              </a:solidFill>
              <a:latin typeface="Calibri"/>
              <a:ea typeface="Calibri"/>
              <a:cs typeface="Calibri"/>
              <a:sym typeface="Calibri"/>
            </a:endParaRPr>
          </a:p>
        </p:txBody>
      </p:sp>
      <p:sp>
        <p:nvSpPr>
          <p:cNvPr id="138" name="Google Shape;138;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9" name="Google Shape;139;p22"/>
          <p:cNvPicPr preferRelativeResize="0"/>
          <p:nvPr/>
        </p:nvPicPr>
        <p:blipFill>
          <a:blip r:embed="rId5">
            <a:alphaModFix/>
          </a:blip>
          <a:stretch>
            <a:fillRect/>
          </a:stretch>
        </p:blipFill>
        <p:spPr>
          <a:xfrm>
            <a:off x="5953488" y="1809750"/>
            <a:ext cx="5401226" cy="42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23"/>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203200" lvl="0" marL="228600" marR="0" rtl="0" algn="l">
              <a:lnSpc>
                <a:spcPct val="115000"/>
              </a:lnSpc>
              <a:spcBef>
                <a:spcPts val="0"/>
              </a:spcBef>
              <a:spcAft>
                <a:spcPts val="0"/>
              </a:spcAft>
              <a:buClr>
                <a:srgbClr val="292929"/>
              </a:buClr>
              <a:buSzPts val="1800"/>
              <a:buFont typeface="Arial"/>
              <a:buChar char="•"/>
            </a:pPr>
            <a:r>
              <a:rPr lang="en-US" sz="1800">
                <a:solidFill>
                  <a:srgbClr val="292929"/>
                </a:solidFill>
              </a:rPr>
              <a:t>Applied web </a:t>
            </a:r>
            <a:r>
              <a:rPr lang="en-US" sz="1800">
                <a:solidFill>
                  <a:srgbClr val="292929"/>
                </a:solidFill>
              </a:rPr>
              <a:t>scraping</a:t>
            </a:r>
            <a:r>
              <a:rPr lang="en-US" sz="1800">
                <a:solidFill>
                  <a:srgbClr val="292929"/>
                </a:solidFill>
              </a:rPr>
              <a:t> to </a:t>
            </a:r>
            <a:r>
              <a:rPr lang="en-US" sz="1800">
                <a:solidFill>
                  <a:srgbClr val="292929"/>
                </a:solidFill>
              </a:rPr>
              <a:t>webscrape</a:t>
            </a:r>
            <a:r>
              <a:rPr lang="en-US" sz="1800">
                <a:solidFill>
                  <a:srgbClr val="292929"/>
                </a:solidFill>
              </a:rPr>
              <a:t> Falcon 9 launch records with BeautifulSoup then parsed the table and converted it into a pandas dataframe.</a:t>
            </a:r>
            <a:endParaRPr sz="1800">
              <a:solidFill>
                <a:srgbClr val="292929"/>
              </a:solidFill>
            </a:endParaRPr>
          </a:p>
          <a:p>
            <a:pPr indent="-203200" lvl="0" marL="228600" marR="0" rtl="0" algn="l">
              <a:lnSpc>
                <a:spcPct val="115000"/>
              </a:lnSpc>
              <a:spcBef>
                <a:spcPts val="0"/>
              </a:spcBef>
              <a:spcAft>
                <a:spcPts val="0"/>
              </a:spcAft>
              <a:buClr>
                <a:srgbClr val="292929"/>
              </a:buClr>
              <a:buSzPts val="1800"/>
              <a:buChar char="•"/>
            </a:pPr>
            <a:r>
              <a:rPr lang="en-US" sz="1800">
                <a:solidFill>
                  <a:srgbClr val="292929"/>
                </a:solidFill>
              </a:rPr>
              <a:t>Github URL - </a:t>
            </a:r>
            <a:r>
              <a:rPr lang="en-US" sz="1800" u="sng">
                <a:solidFill>
                  <a:schemeClr val="hlink"/>
                </a:solidFill>
                <a:hlinkClick r:id="rId4"/>
              </a:rPr>
              <a:t>https://github.com/omkar-22/IBM--DataScience-Capstone-SpaceX-PPT</a:t>
            </a:r>
            <a:endParaRPr sz="1800">
              <a:solidFill>
                <a:srgbClr val="292929"/>
              </a:solidFill>
            </a:endParaRPr>
          </a:p>
        </p:txBody>
      </p:sp>
      <p:sp>
        <p:nvSpPr>
          <p:cNvPr id="146" name="Google Shape;146;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7" name="Google Shape;147;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8" name="Google Shape;148;p23"/>
          <p:cNvPicPr preferRelativeResize="0"/>
          <p:nvPr/>
        </p:nvPicPr>
        <p:blipFill>
          <a:blip r:embed="rId5">
            <a:alphaModFix/>
          </a:blip>
          <a:stretch>
            <a:fillRect/>
          </a:stretch>
        </p:blipFill>
        <p:spPr>
          <a:xfrm>
            <a:off x="5877175" y="1448875"/>
            <a:ext cx="4935225" cy="5071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